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embeddedFontLst>
    <p:embeddedFont>
      <p:font typeface="Cabin" pitchFamily="2" charset="77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3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Mia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Gruppboende, daglig verksamhet, korttidsboende, boendestöd, personlig assistans, 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5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Ingela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Skapa och genomföra kompetensutvecklingsinsatser i form av kortkurser, föreläsningar, seminarier samt uppdragsutbildningar på gymnasie- och högskolenivå. 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6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Ingela</a:t>
            </a:r>
            <a:endParaRPr/>
          </a:p>
        </p:txBody>
      </p:sp>
      <p:sp>
        <p:nvSpPr>
          <p:cNvPr id="114" name="Google Shape;114;p7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p8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8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innehållsdelar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ehåll med bildtex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umcarpe.s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l="31601" t="77705" r="56908" b="13753"/>
          <a:stretch/>
        </p:blipFill>
        <p:spPr>
          <a:xfrm>
            <a:off x="467543" y="5805264"/>
            <a:ext cx="1848205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 txBox="1"/>
          <p:nvPr/>
        </p:nvSpPr>
        <p:spPr>
          <a:xfrm>
            <a:off x="467544" y="1700808"/>
            <a:ext cx="7704856" cy="3508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2860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2860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2860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2860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32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Kompetens- och verksamhetsutveckling inom funktionshinderområdet i </a:t>
            </a:r>
            <a:endParaRPr sz="3200" b="0" i="0" u="none" strike="noStrike" cap="non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32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Stockholms län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rgbClr val="2860A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2860A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55776" y="1105004"/>
            <a:ext cx="3744416" cy="124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/>
          <p:nvPr/>
        </p:nvSpPr>
        <p:spPr>
          <a:xfrm>
            <a:off x="836613" y="1574800"/>
            <a:ext cx="6327775" cy="95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1331640" y="2067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32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Forum Carpes målgrupper </a:t>
            </a:r>
            <a:endParaRPr sz="3200" b="0" i="0" u="none" strike="noStrike" cap="non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683568" y="1124744"/>
            <a:ext cx="7643812" cy="5878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Samtliga 26 kommuner i Stockholms län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Inom området stöd till personer med funktionsnedsättning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Medarbetare (utförare &amp; beställare)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Chefer (utförare &amp; beställare)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Kommunal och privat verksamhet inom funktionshinderområdet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6136" y="5589240"/>
            <a:ext cx="2808312" cy="86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/>
          <p:nvPr/>
        </p:nvSpPr>
        <p:spPr>
          <a:xfrm>
            <a:off x="836613" y="1574800"/>
            <a:ext cx="6327775" cy="95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539552" y="206772"/>
            <a:ext cx="6696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32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Forum Carpes uppdrag</a:t>
            </a:r>
            <a:endParaRPr sz="3200" b="0" i="0" u="none" strike="noStrike" cap="non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0" y="1196752"/>
            <a:ext cx="7643812" cy="218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6136" y="5589240"/>
            <a:ext cx="2808312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5"/>
          <p:cNvSpPr/>
          <p:nvPr/>
        </p:nvSpPr>
        <p:spPr>
          <a:xfrm>
            <a:off x="395536" y="1443841"/>
            <a:ext cx="7848872" cy="403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marR="0" lvl="1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sv-SE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Skapa och genomföra kompetensutvecklingsinsatser  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sv-SE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Synliggöra verksamhetsområdet</a:t>
            </a:r>
            <a:endParaRPr/>
          </a:p>
          <a:p>
            <a:pPr marL="742950" marR="0" lvl="1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sv-SE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Omvärldsbevakning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sv-SE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Nätverk och erfarenhetsutbyten</a:t>
            </a:r>
            <a:endParaRPr/>
          </a:p>
          <a:p>
            <a:pPr marL="742950" marR="0" lvl="1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sv-SE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Sprida goda exempel</a:t>
            </a:r>
            <a:endParaRPr/>
          </a:p>
          <a:p>
            <a:pPr marL="742950" marR="0" lvl="1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sv-SE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Lyfta området lärande och vardagsutveckling</a:t>
            </a:r>
            <a:endParaRPr/>
          </a:p>
          <a:p>
            <a:pPr marL="742950" marR="0" lvl="1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sv-SE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Hålla Carpes yrkeskrav aktuella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/>
          <p:nvPr/>
        </p:nvSpPr>
        <p:spPr>
          <a:xfrm>
            <a:off x="1083189" y="1574800"/>
            <a:ext cx="6327775" cy="95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7" name="Google Shape;117;p16"/>
          <p:cNvGrpSpPr/>
          <p:nvPr/>
        </p:nvGrpSpPr>
        <p:grpSpPr>
          <a:xfrm>
            <a:off x="1536962" y="1381129"/>
            <a:ext cx="6962058" cy="4786397"/>
            <a:chOff x="-4080" y="-214"/>
            <a:chExt cx="12950" cy="7804"/>
          </a:xfrm>
        </p:grpSpPr>
        <p:sp>
          <p:nvSpPr>
            <p:cNvPr id="118" name="Google Shape;118;p16"/>
            <p:cNvSpPr/>
            <p:nvPr/>
          </p:nvSpPr>
          <p:spPr>
            <a:xfrm>
              <a:off x="-4080" y="1923"/>
              <a:ext cx="10926" cy="963"/>
            </a:xfrm>
            <a:prstGeom prst="ellipse">
              <a:avLst/>
            </a:prstGeom>
            <a:gradFill>
              <a:gsLst>
                <a:gs pos="0">
                  <a:srgbClr val="007CB9"/>
                </a:gs>
                <a:gs pos="80000">
                  <a:srgbClr val="00A3F3"/>
                </a:gs>
                <a:gs pos="100000">
                  <a:srgbClr val="00A6FA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0" tIns="45700" rIns="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-SE" sz="1100" b="1" i="0" u="none" strike="noStrike" cap="none">
                  <a:solidFill>
                    <a:srgbClr val="0F243E"/>
                  </a:solidFill>
                  <a:latin typeface="Verdana"/>
                  <a:ea typeface="Verdana"/>
                  <a:cs typeface="Verdana"/>
                  <a:sym typeface="Verdana"/>
                </a:rPr>
                <a:t>Projektledningsgrupp</a:t>
              </a:r>
              <a:endPara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6"/>
            <p:cNvSpPr/>
            <p:nvPr/>
          </p:nvSpPr>
          <p:spPr>
            <a:xfrm>
              <a:off x="-4080" y="5741"/>
              <a:ext cx="6502" cy="1849"/>
            </a:xfrm>
            <a:prstGeom prst="ellipse">
              <a:avLst/>
            </a:prstGeom>
            <a:gradFill>
              <a:gsLst>
                <a:gs pos="0">
                  <a:srgbClr val="0070A7"/>
                </a:gs>
                <a:gs pos="80000">
                  <a:srgbClr val="0094DC"/>
                </a:gs>
                <a:gs pos="100000">
                  <a:srgbClr val="0097E2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0" tIns="45700" rIns="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-SE" sz="1100" b="1" i="0" u="none" strike="noStrike" cap="none">
                  <a:solidFill>
                    <a:srgbClr val="0F243E"/>
                  </a:solidFill>
                  <a:latin typeface="Verdana"/>
                  <a:ea typeface="Verdana"/>
                  <a:cs typeface="Verdana"/>
                  <a:sym typeface="Verdana"/>
                </a:rPr>
                <a:t>Samverkan med intresseorganisationer</a:t>
              </a:r>
              <a:br>
                <a:rPr lang="sv-SE" sz="1100" b="1" i="0" u="none" strike="noStrike" cap="none">
                  <a:solidFill>
                    <a:srgbClr val="0F243E"/>
                  </a:solidFill>
                  <a:latin typeface="Verdana"/>
                  <a:ea typeface="Verdana"/>
                  <a:cs typeface="Verdana"/>
                  <a:sym typeface="Verdana"/>
                </a:rPr>
              </a:br>
              <a:r>
                <a:rPr lang="sv-SE" sz="1100" b="1" i="0" u="none" strike="noStrike" cap="none">
                  <a:solidFill>
                    <a:srgbClr val="0F243E"/>
                  </a:solidFill>
                  <a:latin typeface="Verdana"/>
                  <a:ea typeface="Verdana"/>
                  <a:cs typeface="Verdana"/>
                  <a:sym typeface="Verdana"/>
                </a:rPr>
                <a:t>på nationell- och regional nivå</a:t>
              </a:r>
              <a:endPara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6"/>
            <p:cNvSpPr/>
            <p:nvPr/>
          </p:nvSpPr>
          <p:spPr>
            <a:xfrm>
              <a:off x="6420" y="3241"/>
              <a:ext cx="2322" cy="1972"/>
            </a:xfrm>
            <a:prstGeom prst="ellipse">
              <a:avLst/>
            </a:prstGeom>
            <a:gradFill>
              <a:gsLst>
                <a:gs pos="0">
                  <a:srgbClr val="007CB9"/>
                </a:gs>
                <a:gs pos="80000">
                  <a:srgbClr val="00A3F3"/>
                </a:gs>
                <a:gs pos="100000">
                  <a:srgbClr val="00A6FA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0" tIns="45700" rIns="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-SE" sz="1100" b="1" i="0" u="none" strike="noStrike" cap="none">
                  <a:solidFill>
                    <a:srgbClr val="0F243E"/>
                  </a:solidFill>
                  <a:latin typeface="Verdana"/>
                  <a:ea typeface="Verdana"/>
                  <a:cs typeface="Verdana"/>
                  <a:sym typeface="Verdana"/>
                </a:rPr>
                <a:t>CKA</a:t>
              </a:r>
              <a:br>
                <a:rPr lang="sv-SE" sz="1100" b="1" i="0" u="none" strike="noStrike" cap="none">
                  <a:solidFill>
                    <a:srgbClr val="0F243E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sv-SE" sz="900" b="1" i="0" u="none" strike="noStrike" cap="none">
                  <a:solidFill>
                    <a:srgbClr val="0F243E"/>
                  </a:solidFill>
                  <a:latin typeface="Verdana"/>
                  <a:ea typeface="Verdana"/>
                  <a:cs typeface="Verdana"/>
                  <a:sym typeface="Verdana"/>
                </a:rPr>
                <a:t>Carpe Kommun Ansvarig</a:t>
              </a:r>
              <a:endPara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6"/>
            <p:cNvSpPr/>
            <p:nvPr/>
          </p:nvSpPr>
          <p:spPr>
            <a:xfrm>
              <a:off x="6035" y="779"/>
              <a:ext cx="2835" cy="1273"/>
            </a:xfrm>
            <a:prstGeom prst="ellipse">
              <a:avLst/>
            </a:prstGeom>
            <a:gradFill>
              <a:gsLst>
                <a:gs pos="0">
                  <a:srgbClr val="007CB9"/>
                </a:gs>
                <a:gs pos="80000">
                  <a:srgbClr val="00A3F3"/>
                </a:gs>
                <a:gs pos="100000">
                  <a:srgbClr val="00A6FA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0" tIns="45700" rIns="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-SE" sz="1100" b="1" i="0" u="none" strike="noStrike" cap="none">
                  <a:solidFill>
                    <a:srgbClr val="0F243E"/>
                  </a:solidFill>
                  <a:latin typeface="Verdana"/>
                  <a:ea typeface="Verdana"/>
                  <a:cs typeface="Verdana"/>
                  <a:sym typeface="Verdana"/>
                </a:rPr>
                <a:t>Kompetens-ombud</a:t>
              </a:r>
              <a:endPara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6"/>
            <p:cNvSpPr/>
            <p:nvPr/>
          </p:nvSpPr>
          <p:spPr>
            <a:xfrm>
              <a:off x="-278" y="-214"/>
              <a:ext cx="2870" cy="1346"/>
            </a:xfrm>
            <a:prstGeom prst="ellipse">
              <a:avLst/>
            </a:prstGeom>
            <a:gradFill>
              <a:gsLst>
                <a:gs pos="0">
                  <a:srgbClr val="007CB9"/>
                </a:gs>
                <a:gs pos="80000">
                  <a:srgbClr val="00A3F3"/>
                </a:gs>
                <a:gs pos="100000">
                  <a:srgbClr val="00A6FA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0" tIns="45700" rIns="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-SE" sz="1100" b="1" i="0" u="none" strike="noStrike" cap="none">
                  <a:solidFill>
                    <a:srgbClr val="0F243E"/>
                  </a:solidFill>
                  <a:latin typeface="Verdana"/>
                  <a:ea typeface="Verdana"/>
                  <a:cs typeface="Verdana"/>
                  <a:sym typeface="Verdana"/>
                </a:rPr>
                <a:t>Styrgrupp</a:t>
              </a:r>
              <a:endPara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6"/>
            <p:cNvSpPr/>
            <p:nvPr/>
          </p:nvSpPr>
          <p:spPr>
            <a:xfrm flipH="1">
              <a:off x="1551" y="4647"/>
              <a:ext cx="3871" cy="1211"/>
            </a:xfrm>
            <a:prstGeom prst="ellipse">
              <a:avLst/>
            </a:prstGeom>
            <a:gradFill>
              <a:gsLst>
                <a:gs pos="0">
                  <a:srgbClr val="007CB9"/>
                </a:gs>
                <a:gs pos="80000">
                  <a:srgbClr val="00A3F3"/>
                </a:gs>
                <a:gs pos="100000">
                  <a:srgbClr val="00A6FA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0" tIns="45700" rIns="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-SE" sz="1100" b="1" i="0" u="none" strike="noStrike" cap="none">
                  <a:solidFill>
                    <a:srgbClr val="0F243E"/>
                  </a:solidFill>
                  <a:latin typeface="Verdana"/>
                  <a:ea typeface="Verdana"/>
                  <a:cs typeface="Verdana"/>
                  <a:sym typeface="Verdana"/>
                </a:rPr>
                <a:t>FoU i länet</a:t>
              </a:r>
              <a:endPara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4" name="Google Shape;124;p16"/>
          <p:cNvSpPr/>
          <p:nvPr/>
        </p:nvSpPr>
        <p:spPr>
          <a:xfrm>
            <a:off x="631755" y="1219356"/>
            <a:ext cx="1685926" cy="142875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0DDD9"/>
              </a:gs>
              <a:gs pos="50000">
                <a:srgbClr val="B4D9D4"/>
              </a:gs>
              <a:gs pos="100000">
                <a:srgbClr val="9DC2BE"/>
              </a:gs>
            </a:gsLst>
            <a:lin ang="5400000" scaled="0"/>
          </a:gradFill>
          <a:ln>
            <a:noFill/>
          </a:ln>
          <a:effectLst>
            <a:outerShdw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1100"/>
              <a:buFont typeface="Verdana"/>
              <a:buNone/>
            </a:pPr>
            <a:r>
              <a:rPr lang="sv-SE" sz="1100" b="1" i="0" u="none" strike="noStrike" cap="none" dirty="0">
                <a:solidFill>
                  <a:srgbClr val="0F243E"/>
                </a:solidFill>
                <a:latin typeface="Verdana"/>
                <a:ea typeface="Verdana"/>
                <a:cs typeface="Verdana"/>
                <a:sym typeface="Verdana"/>
              </a:rPr>
              <a:t>SKL-nätverk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1100"/>
              <a:buFont typeface="Verdana"/>
              <a:buNone/>
            </a:pPr>
            <a:r>
              <a:rPr lang="sv-SE" sz="1100" b="1" i="0" u="none" strike="noStrike" cap="none" dirty="0">
                <a:solidFill>
                  <a:srgbClr val="0F243E"/>
                </a:solidFill>
                <a:latin typeface="Verdana"/>
                <a:ea typeface="Verdana"/>
                <a:cs typeface="Verdana"/>
                <a:sym typeface="Verdana"/>
              </a:rPr>
              <a:t>Nationellt nätverk funktionshinder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6"/>
          <p:cNvSpPr/>
          <p:nvPr/>
        </p:nvSpPr>
        <p:spPr>
          <a:xfrm>
            <a:off x="591432" y="3216275"/>
            <a:ext cx="1676401" cy="1647825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0DDD9"/>
              </a:gs>
              <a:gs pos="50000">
                <a:srgbClr val="B4D9D4"/>
              </a:gs>
              <a:gs pos="100000">
                <a:srgbClr val="9DC2BE"/>
              </a:gs>
            </a:gsLst>
            <a:lin ang="5400000" scaled="0"/>
          </a:gradFill>
          <a:ln>
            <a:noFill/>
          </a:ln>
          <a:effectLst>
            <a:outerShdw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1100"/>
              <a:buFont typeface="Verdana"/>
              <a:buNone/>
            </a:pPr>
            <a:r>
              <a:rPr lang="sv-SE" sz="1100" b="1" i="0" u="none" strike="noStrike" cap="none">
                <a:solidFill>
                  <a:srgbClr val="0F243E"/>
                </a:solidFill>
                <a:latin typeface="Verdana"/>
                <a:ea typeface="Verdana"/>
                <a:cs typeface="Verdana"/>
                <a:sym typeface="Verdana"/>
              </a:rPr>
              <a:t>NKR, Nationella kompetensrådet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6"/>
          <p:cNvSpPr/>
          <p:nvPr/>
        </p:nvSpPr>
        <p:spPr>
          <a:xfrm>
            <a:off x="3374956" y="671668"/>
            <a:ext cx="1444625" cy="476250"/>
          </a:xfrm>
          <a:prstGeom prst="rect">
            <a:avLst/>
          </a:prstGeom>
          <a:gradFill>
            <a:gsLst>
              <a:gs pos="0">
                <a:srgbClr val="B7CFED"/>
              </a:gs>
              <a:gs pos="50000">
                <a:srgbClr val="A9C7EC"/>
              </a:gs>
              <a:gs pos="100000">
                <a:srgbClr val="91AFD6"/>
              </a:gs>
            </a:gsLst>
            <a:lin ang="5400000" scaled="0"/>
          </a:gradFill>
          <a:ln>
            <a:noFill/>
          </a:ln>
          <a:effectLst>
            <a:outerShdw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EC4"/>
              </a:buClr>
              <a:buSzPts val="1200"/>
              <a:buFont typeface="Verdana"/>
              <a:buNone/>
            </a:pPr>
            <a:r>
              <a:rPr lang="sv-SE" sz="1200" b="1" i="0" u="none" strike="noStrike" cap="none">
                <a:solidFill>
                  <a:srgbClr val="007EC4"/>
                </a:solidFill>
                <a:latin typeface="Verdana"/>
                <a:ea typeface="Verdana"/>
                <a:cs typeface="Verdana"/>
                <a:sym typeface="Verdana"/>
              </a:rPr>
              <a:t>Regional </a:t>
            </a:r>
            <a:br>
              <a:rPr lang="sv-SE" sz="1200" b="1" i="0" u="none" strike="noStrike" cap="none">
                <a:solidFill>
                  <a:srgbClr val="007EC4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sv-SE" sz="1200" b="1" i="0" u="none" strike="noStrike" cap="none">
                <a:solidFill>
                  <a:srgbClr val="007EC4"/>
                </a:solidFill>
                <a:latin typeface="Verdana"/>
                <a:ea typeface="Verdana"/>
                <a:cs typeface="Verdana"/>
                <a:sym typeface="Verdana"/>
              </a:rPr>
              <a:t>niv</a:t>
            </a:r>
            <a:r>
              <a:rPr lang="sv-SE" sz="1200" b="1" i="0" u="none" strike="noStrike" cap="none">
                <a:solidFill>
                  <a:srgbClr val="007EC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å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6"/>
          <p:cNvSpPr/>
          <p:nvPr/>
        </p:nvSpPr>
        <p:spPr>
          <a:xfrm>
            <a:off x="4919593" y="671668"/>
            <a:ext cx="1009650" cy="428625"/>
          </a:xfrm>
          <a:prstGeom prst="left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0070A7"/>
              </a:gs>
              <a:gs pos="80000">
                <a:srgbClr val="0094DC"/>
              </a:gs>
              <a:gs pos="100000">
                <a:srgbClr val="0097E2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8" name="Google Shape;128;p16"/>
          <p:cNvCxnSpPr/>
          <p:nvPr/>
        </p:nvCxnSpPr>
        <p:spPr>
          <a:xfrm flipH="1">
            <a:off x="3580854" y="3382948"/>
            <a:ext cx="483344" cy="1422570"/>
          </a:xfrm>
          <a:prstGeom prst="straightConnector1">
            <a:avLst/>
          </a:prstGeom>
          <a:noFill/>
          <a:ln w="38100" cap="rnd" cmpd="sng">
            <a:solidFill>
              <a:srgbClr val="00395D"/>
            </a:solidFill>
            <a:prstDash val="dot"/>
            <a:round/>
            <a:headEnd type="triangle" w="med" len="med"/>
            <a:tailEnd type="triangle" w="med" len="med"/>
          </a:ln>
        </p:spPr>
      </p:cxnSp>
      <p:cxnSp>
        <p:nvCxnSpPr>
          <p:cNvPr id="129" name="Google Shape;129;p16"/>
          <p:cNvCxnSpPr/>
          <p:nvPr/>
        </p:nvCxnSpPr>
        <p:spPr>
          <a:xfrm rot="10800000" flipH="1">
            <a:off x="2405833" y="3302329"/>
            <a:ext cx="790575" cy="809625"/>
          </a:xfrm>
          <a:prstGeom prst="straightConnector1">
            <a:avLst/>
          </a:prstGeom>
          <a:noFill/>
          <a:ln w="9525" cap="flat" cmpd="sng">
            <a:solidFill>
              <a:srgbClr val="99C6E8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30" name="Google Shape;130;p16"/>
          <p:cNvCxnSpPr/>
          <p:nvPr/>
        </p:nvCxnSpPr>
        <p:spPr>
          <a:xfrm>
            <a:off x="2481630" y="1747347"/>
            <a:ext cx="962025" cy="857250"/>
          </a:xfrm>
          <a:prstGeom prst="straightConnector1">
            <a:avLst/>
          </a:prstGeom>
          <a:noFill/>
          <a:ln w="9525" cap="flat" cmpd="sng">
            <a:solidFill>
              <a:srgbClr val="99C6E8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31" name="Google Shape;131;p16"/>
          <p:cNvCxnSpPr/>
          <p:nvPr/>
        </p:nvCxnSpPr>
        <p:spPr>
          <a:xfrm rot="10800000">
            <a:off x="6645205" y="3415068"/>
            <a:ext cx="514350" cy="371475"/>
          </a:xfrm>
          <a:prstGeom prst="straightConnector1">
            <a:avLst/>
          </a:prstGeom>
          <a:noFill/>
          <a:ln w="9525" cap="flat" cmpd="sng">
            <a:solidFill>
              <a:srgbClr val="99C6E8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32" name="Google Shape;132;p16"/>
          <p:cNvCxnSpPr/>
          <p:nvPr/>
        </p:nvCxnSpPr>
        <p:spPr>
          <a:xfrm rot="10800000">
            <a:off x="4370294" y="2256539"/>
            <a:ext cx="45085" cy="409575"/>
          </a:xfrm>
          <a:prstGeom prst="straightConnector1">
            <a:avLst/>
          </a:prstGeom>
          <a:noFill/>
          <a:ln w="9525" cap="flat" cmpd="sng">
            <a:solidFill>
              <a:srgbClr val="99C6E8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33" name="Google Shape;133;p16"/>
          <p:cNvCxnSpPr/>
          <p:nvPr/>
        </p:nvCxnSpPr>
        <p:spPr>
          <a:xfrm>
            <a:off x="1101550" y="2719566"/>
            <a:ext cx="45085" cy="403047"/>
          </a:xfrm>
          <a:prstGeom prst="straightConnector1">
            <a:avLst/>
          </a:prstGeom>
          <a:noFill/>
          <a:ln w="9525" cap="flat" cmpd="sng">
            <a:solidFill>
              <a:srgbClr val="99C6E8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34" name="Google Shape;134;p16"/>
          <p:cNvCxnSpPr/>
          <p:nvPr/>
        </p:nvCxnSpPr>
        <p:spPr>
          <a:xfrm rot="10800000" flipH="1">
            <a:off x="6645205" y="2451434"/>
            <a:ext cx="276225" cy="190500"/>
          </a:xfrm>
          <a:prstGeom prst="straightConnector1">
            <a:avLst/>
          </a:prstGeom>
          <a:noFill/>
          <a:ln w="9525" cap="flat" cmpd="sng">
            <a:solidFill>
              <a:srgbClr val="99C6E8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35" name="Google Shape;135;p16"/>
          <p:cNvCxnSpPr/>
          <p:nvPr/>
        </p:nvCxnSpPr>
        <p:spPr>
          <a:xfrm rot="10800000" flipH="1">
            <a:off x="7846308" y="2929093"/>
            <a:ext cx="111760" cy="457200"/>
          </a:xfrm>
          <a:prstGeom prst="straightConnector1">
            <a:avLst/>
          </a:prstGeom>
          <a:noFill/>
          <a:ln w="9525" cap="flat" cmpd="sng">
            <a:solidFill>
              <a:srgbClr val="99C6E8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136" name="Google Shape;136;p16"/>
          <p:cNvSpPr/>
          <p:nvPr/>
        </p:nvSpPr>
        <p:spPr>
          <a:xfrm>
            <a:off x="736530" y="671668"/>
            <a:ext cx="1444626" cy="476250"/>
          </a:xfrm>
          <a:prstGeom prst="rect">
            <a:avLst/>
          </a:prstGeom>
          <a:gradFill>
            <a:gsLst>
              <a:gs pos="0">
                <a:srgbClr val="B7CFED"/>
              </a:gs>
              <a:gs pos="50000">
                <a:srgbClr val="A9C7EC"/>
              </a:gs>
              <a:gs pos="100000">
                <a:srgbClr val="91AFD6"/>
              </a:gs>
            </a:gsLst>
            <a:lin ang="5400000" scaled="0"/>
          </a:gradFill>
          <a:ln>
            <a:noFill/>
          </a:ln>
          <a:effectLst>
            <a:outerShdw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EC4"/>
              </a:buClr>
              <a:buSzPts val="1200"/>
              <a:buFont typeface="Verdana"/>
              <a:buNone/>
            </a:pPr>
            <a:r>
              <a:rPr lang="sv-SE" sz="1200" b="1" i="0" u="none" strike="noStrike" cap="none" dirty="0">
                <a:solidFill>
                  <a:srgbClr val="007EC4"/>
                </a:solidFill>
                <a:latin typeface="Verdana"/>
                <a:ea typeface="Verdana"/>
                <a:cs typeface="Verdana"/>
                <a:sym typeface="Verdana"/>
              </a:rPr>
              <a:t>Nationell </a:t>
            </a:r>
            <a:br>
              <a:rPr lang="sv-SE" sz="1200" b="1" i="0" u="none" strike="noStrike" cap="none" dirty="0">
                <a:solidFill>
                  <a:srgbClr val="007EC4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sv-SE" sz="1200" b="1" i="0" u="none" strike="noStrike" cap="none" dirty="0">
                <a:solidFill>
                  <a:srgbClr val="007EC4"/>
                </a:solidFill>
                <a:latin typeface="Verdana"/>
                <a:ea typeface="Verdana"/>
                <a:cs typeface="Verdana"/>
                <a:sym typeface="Verdana"/>
              </a:rPr>
              <a:t>niv</a:t>
            </a:r>
            <a:r>
              <a:rPr lang="sv-SE" sz="1200" b="1" i="0" u="none" strike="noStrike" cap="none" dirty="0">
                <a:solidFill>
                  <a:srgbClr val="007EC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å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6"/>
          <p:cNvSpPr/>
          <p:nvPr/>
        </p:nvSpPr>
        <p:spPr>
          <a:xfrm>
            <a:off x="6061006" y="671668"/>
            <a:ext cx="1444625" cy="476250"/>
          </a:xfrm>
          <a:prstGeom prst="rect">
            <a:avLst/>
          </a:prstGeom>
          <a:gradFill>
            <a:gsLst>
              <a:gs pos="0">
                <a:srgbClr val="B7CFED"/>
              </a:gs>
              <a:gs pos="50000">
                <a:srgbClr val="A9C7EC"/>
              </a:gs>
              <a:gs pos="100000">
                <a:srgbClr val="91AFD6"/>
              </a:gs>
            </a:gsLst>
            <a:lin ang="5400000" scaled="0"/>
          </a:gradFill>
          <a:ln>
            <a:noFill/>
          </a:ln>
          <a:effectLst>
            <a:outerShdw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EC4"/>
              </a:buClr>
              <a:buSzPts val="1200"/>
              <a:buFont typeface="Verdana"/>
              <a:buNone/>
            </a:pPr>
            <a:r>
              <a:rPr lang="sv-SE" sz="1200" b="1" i="0" u="none" strike="noStrike" cap="none">
                <a:solidFill>
                  <a:srgbClr val="007EC4"/>
                </a:solidFill>
                <a:latin typeface="Verdana"/>
                <a:ea typeface="Verdana"/>
                <a:cs typeface="Verdana"/>
                <a:sym typeface="Verdana"/>
              </a:rPr>
              <a:t>Kommunal </a:t>
            </a:r>
            <a:br>
              <a:rPr lang="sv-SE" sz="1200" b="1" i="0" u="none" strike="noStrike" cap="none">
                <a:solidFill>
                  <a:srgbClr val="007EC4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sv-SE" sz="1200" b="1" i="0" u="none" strike="noStrike" cap="none">
                <a:solidFill>
                  <a:srgbClr val="007EC4"/>
                </a:solidFill>
                <a:latin typeface="Verdana"/>
                <a:ea typeface="Verdana"/>
                <a:cs typeface="Verdana"/>
                <a:sym typeface="Verdana"/>
              </a:rPr>
              <a:t>niv</a:t>
            </a:r>
            <a:r>
              <a:rPr lang="sv-SE" sz="1200" b="1" i="0" u="none" strike="noStrike" cap="none">
                <a:solidFill>
                  <a:srgbClr val="007EC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å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2332890" y="629723"/>
            <a:ext cx="1009650" cy="428625"/>
          </a:xfrm>
          <a:prstGeom prst="left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0070A7"/>
              </a:gs>
              <a:gs pos="80000">
                <a:srgbClr val="0094DC"/>
              </a:gs>
              <a:gs pos="100000">
                <a:srgbClr val="0097E2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6"/>
          <p:cNvSpPr/>
          <p:nvPr/>
        </p:nvSpPr>
        <p:spPr>
          <a:xfrm>
            <a:off x="1293743" y="214468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1227220" y="4249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br>
              <a:rPr lang="sv-SE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1" name="Google Shape;141;p16"/>
          <p:cNvCxnSpPr/>
          <p:nvPr/>
        </p:nvCxnSpPr>
        <p:spPr>
          <a:xfrm>
            <a:off x="5348993" y="3349526"/>
            <a:ext cx="75425" cy="930408"/>
          </a:xfrm>
          <a:prstGeom prst="straightConnector1">
            <a:avLst/>
          </a:prstGeom>
          <a:noFill/>
          <a:ln w="38100" cap="rnd" cmpd="sng">
            <a:solidFill>
              <a:srgbClr val="00395D"/>
            </a:solidFill>
            <a:prstDash val="dot"/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/>
          <p:nvPr/>
        </p:nvSpPr>
        <p:spPr>
          <a:xfrm>
            <a:off x="836613" y="1574800"/>
            <a:ext cx="6327775" cy="95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7"/>
          <p:cNvSpPr txBox="1"/>
          <p:nvPr/>
        </p:nvSpPr>
        <p:spPr>
          <a:xfrm>
            <a:off x="829862" y="341784"/>
            <a:ext cx="873137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3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Hemsida &amp; Facebook</a:t>
            </a:r>
            <a:endParaRPr sz="32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7"/>
          <p:cNvSpPr txBox="1"/>
          <p:nvPr/>
        </p:nvSpPr>
        <p:spPr>
          <a:xfrm>
            <a:off x="829862" y="1484784"/>
            <a:ext cx="7643812" cy="304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http://www.forumcarpe.se/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ll för forum carpe">
  <a:themeElements>
    <a:clrScheme name="Stockholm Stad - Vi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9FCBED"/>
      </a:accent1>
      <a:accent2>
        <a:srgbClr val="A7A9AC"/>
      </a:accent2>
      <a:accent3>
        <a:srgbClr val="009CDC"/>
      </a:accent3>
      <a:accent4>
        <a:srgbClr val="008DC7"/>
      </a:accent4>
      <a:accent5>
        <a:srgbClr val="0074BC"/>
      </a:accent5>
      <a:accent6>
        <a:srgbClr val="005288"/>
      </a:accent6>
      <a:hlink>
        <a:srgbClr val="A7A9AC"/>
      </a:hlink>
      <a:folHlink>
        <a:srgbClr val="A7A9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Macintosh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Calibri</vt:lpstr>
      <vt:lpstr>Noto Sans Symbols</vt:lpstr>
      <vt:lpstr>Arial</vt:lpstr>
      <vt:lpstr>Verdana</vt:lpstr>
      <vt:lpstr>Cabin</vt:lpstr>
      <vt:lpstr>Times New Roman</vt:lpstr>
      <vt:lpstr>Mall för forum carpe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Sooz Romero</cp:lastModifiedBy>
  <cp:revision>1</cp:revision>
  <cp:lastPrinted>2019-02-18T11:57:40Z</cp:lastPrinted>
  <dcterms:modified xsi:type="dcterms:W3CDTF">2019-02-18T11:57:52Z</dcterms:modified>
</cp:coreProperties>
</file>