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5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8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9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1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sida-svart logo för ljusa bilder">
  <p:cSld name="Titelsida-svart logo för ljusa bilder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457200" y="457200"/>
            <a:ext cx="5490000" cy="9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ubTitle" idx="1"/>
          </p:nvPr>
        </p:nvSpPr>
        <p:spPr>
          <a:xfrm>
            <a:off x="457200" y="1440000"/>
            <a:ext cx="5472608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/>
          <p:nvPr/>
        </p:nvSpPr>
        <p:spPr>
          <a:xfrm>
            <a:off x="454025" y="6215063"/>
            <a:ext cx="2601913" cy="24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Capital of Scandinavia</a:t>
            </a:r>
            <a:endParaRPr/>
          </a:p>
        </p:txBody>
      </p:sp>
      <p:pic>
        <p:nvPicPr>
          <p:cNvPr id="20" name="Google Shape;20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00800" y="467862"/>
            <a:ext cx="1367968" cy="468276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"/>
          <p:cNvSpPr txBox="1"/>
          <p:nvPr/>
        </p:nvSpPr>
        <p:spPr>
          <a:xfrm>
            <a:off x="9252520" y="13466"/>
            <a:ext cx="1584176" cy="5909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För att byta bakgrundsbild klicka på STHLM bilder på fliken Start.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Har du en egen bild högerklickar du på bakgrundsbilden och väljer Formatera bakgrund och sen Infoga från: Fil.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Tänk på att logotypen alltid ska vara tydlig. Vit logotyp mot mörk bakgrund och svart logotyp mot ljus.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Byt mellan de olika under Layout. 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innehåll">
  <p:cSld name="Rubrik och innehåll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8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body" idx="1"/>
          </p:nvPr>
        </p:nvSpPr>
        <p:spPr>
          <a:xfrm>
            <a:off x="457200" y="1440001"/>
            <a:ext cx="7283152" cy="4294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body" idx="2"/>
          </p:nvPr>
        </p:nvSpPr>
        <p:spPr>
          <a:xfrm>
            <a:off x="460375" y="5733256"/>
            <a:ext cx="72828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dt" idx="10"/>
          </p:nvPr>
        </p:nvSpPr>
        <p:spPr>
          <a:xfrm>
            <a:off x="7894800" y="6312141"/>
            <a:ext cx="792000" cy="1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ftr" idx="11"/>
          </p:nvPr>
        </p:nvSpPr>
        <p:spPr>
          <a:xfrm>
            <a:off x="2178000" y="6451624"/>
            <a:ext cx="4788000" cy="1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Google Shape;84;p11"/>
          <p:cNvSpPr txBox="1">
            <a:spLocks noGrp="1"/>
          </p:cNvSpPr>
          <p:nvPr>
            <p:ph type="sldNum" idx="12"/>
          </p:nvPr>
        </p:nvSpPr>
        <p:spPr>
          <a:xfrm>
            <a:off x="8182800" y="6451624"/>
            <a:ext cx="504000" cy="1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- bild höger">
  <p:cSld name="Text - bild höger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2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8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body" idx="1"/>
          </p:nvPr>
        </p:nvSpPr>
        <p:spPr>
          <a:xfrm>
            <a:off x="457200" y="1440000"/>
            <a:ext cx="3888000" cy="39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Google Shape;88;p12"/>
          <p:cNvSpPr>
            <a:spLocks noGrp="1"/>
          </p:cNvSpPr>
          <p:nvPr>
            <p:ph type="pic" idx="2"/>
          </p:nvPr>
        </p:nvSpPr>
        <p:spPr>
          <a:xfrm>
            <a:off x="4572513" y="1440000"/>
            <a:ext cx="4104000" cy="39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body" idx="3"/>
          </p:nvPr>
        </p:nvSpPr>
        <p:spPr>
          <a:xfrm>
            <a:off x="4572513" y="5446800"/>
            <a:ext cx="41040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Google Shape;90;p12"/>
          <p:cNvSpPr txBox="1">
            <a:spLocks noGrp="1"/>
          </p:cNvSpPr>
          <p:nvPr>
            <p:ph type="dt" idx="10"/>
          </p:nvPr>
        </p:nvSpPr>
        <p:spPr>
          <a:xfrm>
            <a:off x="7894800" y="6312141"/>
            <a:ext cx="792000" cy="1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Google Shape;91;p12"/>
          <p:cNvSpPr txBox="1">
            <a:spLocks noGrp="1"/>
          </p:cNvSpPr>
          <p:nvPr>
            <p:ph type="ftr" idx="11"/>
          </p:nvPr>
        </p:nvSpPr>
        <p:spPr>
          <a:xfrm>
            <a:off x="2178000" y="6451624"/>
            <a:ext cx="4788000" cy="1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Google Shape;92;p12"/>
          <p:cNvSpPr txBox="1">
            <a:spLocks noGrp="1"/>
          </p:cNvSpPr>
          <p:nvPr>
            <p:ph type="sldNum" idx="12"/>
          </p:nvPr>
        </p:nvSpPr>
        <p:spPr>
          <a:xfrm>
            <a:off x="8182800" y="6451624"/>
            <a:ext cx="504000" cy="1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  <p:sp>
        <p:nvSpPr>
          <p:cNvPr id="93" name="Google Shape;93;p12"/>
          <p:cNvSpPr txBox="1"/>
          <p:nvPr/>
        </p:nvSpPr>
        <p:spPr>
          <a:xfrm>
            <a:off x="9324528" y="2132856"/>
            <a:ext cx="1584176" cy="203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Klicka på </a:t>
            </a:r>
            <a:r>
              <a:rPr lang="sv-SE" sz="14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STHLM</a:t>
            </a:r>
            <a:r>
              <a:rPr lang="sv-SE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v-SE" sz="14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bilder</a:t>
            </a:r>
            <a:r>
              <a:rPr lang="sv-SE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för att lägga till en bild. Om du har en egen bild, klicka direkt på ikonen som visas i rutan här till vänster på sidan.</a:t>
            </a:r>
            <a:endParaRPr sz="1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- bild vänster">
  <p:cSld name="Text - bild vänster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8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6" name="Google Shape;96;p13"/>
          <p:cNvSpPr>
            <a:spLocks noGrp="1"/>
          </p:cNvSpPr>
          <p:nvPr>
            <p:ph type="pic" idx="2"/>
          </p:nvPr>
        </p:nvSpPr>
        <p:spPr>
          <a:xfrm>
            <a:off x="457200" y="1439998"/>
            <a:ext cx="4104000" cy="39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7" name="Google Shape;97;p13"/>
          <p:cNvSpPr txBox="1">
            <a:spLocks noGrp="1"/>
          </p:cNvSpPr>
          <p:nvPr>
            <p:ph type="body" idx="1"/>
          </p:nvPr>
        </p:nvSpPr>
        <p:spPr>
          <a:xfrm>
            <a:off x="4798800" y="1439863"/>
            <a:ext cx="3888000" cy="39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" name="Google Shape;98;p13"/>
          <p:cNvSpPr txBox="1">
            <a:spLocks noGrp="1"/>
          </p:cNvSpPr>
          <p:nvPr>
            <p:ph type="body" idx="3"/>
          </p:nvPr>
        </p:nvSpPr>
        <p:spPr>
          <a:xfrm>
            <a:off x="460374" y="5446800"/>
            <a:ext cx="41040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9" name="Google Shape;99;p13"/>
          <p:cNvSpPr txBox="1">
            <a:spLocks noGrp="1"/>
          </p:cNvSpPr>
          <p:nvPr>
            <p:ph type="dt" idx="10"/>
          </p:nvPr>
        </p:nvSpPr>
        <p:spPr>
          <a:xfrm>
            <a:off x="7894800" y="6312141"/>
            <a:ext cx="792000" cy="1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" name="Google Shape;100;p13"/>
          <p:cNvSpPr txBox="1">
            <a:spLocks noGrp="1"/>
          </p:cNvSpPr>
          <p:nvPr>
            <p:ph type="ftr" idx="11"/>
          </p:nvPr>
        </p:nvSpPr>
        <p:spPr>
          <a:xfrm>
            <a:off x="2178000" y="6451624"/>
            <a:ext cx="4788000" cy="1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Google Shape;101;p13"/>
          <p:cNvSpPr txBox="1">
            <a:spLocks noGrp="1"/>
          </p:cNvSpPr>
          <p:nvPr>
            <p:ph type="sldNum" idx="12"/>
          </p:nvPr>
        </p:nvSpPr>
        <p:spPr>
          <a:xfrm>
            <a:off x="8182800" y="6451624"/>
            <a:ext cx="504000" cy="1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  <p:sp>
        <p:nvSpPr>
          <p:cNvPr id="102" name="Google Shape;102;p13"/>
          <p:cNvSpPr txBox="1"/>
          <p:nvPr/>
        </p:nvSpPr>
        <p:spPr>
          <a:xfrm>
            <a:off x="9324528" y="2132856"/>
            <a:ext cx="1584176" cy="203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Klicka på </a:t>
            </a:r>
            <a:r>
              <a:rPr lang="sv-SE" sz="14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STHLM</a:t>
            </a:r>
            <a:r>
              <a:rPr lang="sv-SE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v-SE" sz="14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bilder</a:t>
            </a:r>
            <a:r>
              <a:rPr lang="sv-SE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för att lägga till en bild. Om du har en egen bild, klicka direkt på ikonen som visas i rutan här till vänster på sidan.</a:t>
            </a:r>
            <a:endParaRPr sz="1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 vänster bred och text höger">
  <p:cSld name="Bild vänster bred och text höger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4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8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5" name="Google Shape;105;p14"/>
          <p:cNvSpPr>
            <a:spLocks noGrp="1"/>
          </p:cNvSpPr>
          <p:nvPr>
            <p:ph type="pic" idx="2"/>
          </p:nvPr>
        </p:nvSpPr>
        <p:spPr>
          <a:xfrm>
            <a:off x="457200" y="1439999"/>
            <a:ext cx="5760000" cy="4294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6" name="Google Shape;106;p14"/>
          <p:cNvSpPr txBox="1">
            <a:spLocks noGrp="1"/>
          </p:cNvSpPr>
          <p:nvPr>
            <p:ph type="body" idx="1"/>
          </p:nvPr>
        </p:nvSpPr>
        <p:spPr>
          <a:xfrm>
            <a:off x="6372000" y="1440000"/>
            <a:ext cx="2314800" cy="42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7" name="Google Shape;107;p14"/>
          <p:cNvSpPr txBox="1">
            <a:spLocks noGrp="1"/>
          </p:cNvSpPr>
          <p:nvPr>
            <p:ph type="body" idx="3"/>
          </p:nvPr>
        </p:nvSpPr>
        <p:spPr>
          <a:xfrm>
            <a:off x="457200" y="5733256"/>
            <a:ext cx="57600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8" name="Google Shape;108;p14"/>
          <p:cNvSpPr txBox="1">
            <a:spLocks noGrp="1"/>
          </p:cNvSpPr>
          <p:nvPr>
            <p:ph type="dt" idx="10"/>
          </p:nvPr>
        </p:nvSpPr>
        <p:spPr>
          <a:xfrm>
            <a:off x="7894800" y="6312141"/>
            <a:ext cx="792000" cy="1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" name="Google Shape;109;p14"/>
          <p:cNvSpPr txBox="1">
            <a:spLocks noGrp="1"/>
          </p:cNvSpPr>
          <p:nvPr>
            <p:ph type="ftr" idx="11"/>
          </p:nvPr>
        </p:nvSpPr>
        <p:spPr>
          <a:xfrm>
            <a:off x="2178000" y="6451624"/>
            <a:ext cx="4788000" cy="1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" name="Google Shape;110;p14"/>
          <p:cNvSpPr txBox="1">
            <a:spLocks noGrp="1"/>
          </p:cNvSpPr>
          <p:nvPr>
            <p:ph type="sldNum" idx="12"/>
          </p:nvPr>
        </p:nvSpPr>
        <p:spPr>
          <a:xfrm>
            <a:off x="8182800" y="6451624"/>
            <a:ext cx="504000" cy="1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  <p:sp>
        <p:nvSpPr>
          <p:cNvPr id="111" name="Google Shape;111;p14"/>
          <p:cNvSpPr txBox="1"/>
          <p:nvPr/>
        </p:nvSpPr>
        <p:spPr>
          <a:xfrm>
            <a:off x="9324528" y="2132856"/>
            <a:ext cx="1584176" cy="203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Klicka på </a:t>
            </a:r>
            <a:r>
              <a:rPr lang="sv-SE" sz="14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STHLM</a:t>
            </a:r>
            <a:r>
              <a:rPr lang="sv-SE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v-SE" sz="14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bilder</a:t>
            </a:r>
            <a:r>
              <a:rPr lang="sv-SE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för att lägga till en bild. Om du har en egen bild, klicka direkt på ikonen som visas i rutan här till vänster på sidan.</a:t>
            </a:r>
            <a:endParaRPr sz="1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bild">
  <p:cSld name="Rubrik och bild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5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8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4" name="Google Shape;114;p15"/>
          <p:cNvSpPr>
            <a:spLocks noGrp="1"/>
          </p:cNvSpPr>
          <p:nvPr>
            <p:ph type="pic" idx="2"/>
          </p:nvPr>
        </p:nvSpPr>
        <p:spPr>
          <a:xfrm>
            <a:off x="457200" y="1439999"/>
            <a:ext cx="8219256" cy="4294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5" name="Google Shape;115;p15"/>
          <p:cNvSpPr txBox="1">
            <a:spLocks noGrp="1"/>
          </p:cNvSpPr>
          <p:nvPr>
            <p:ph type="body" idx="1"/>
          </p:nvPr>
        </p:nvSpPr>
        <p:spPr>
          <a:xfrm>
            <a:off x="460375" y="5733256"/>
            <a:ext cx="82188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Google Shape;116;p15"/>
          <p:cNvSpPr txBox="1">
            <a:spLocks noGrp="1"/>
          </p:cNvSpPr>
          <p:nvPr>
            <p:ph type="dt" idx="10"/>
          </p:nvPr>
        </p:nvSpPr>
        <p:spPr>
          <a:xfrm>
            <a:off x="7894800" y="6312141"/>
            <a:ext cx="792000" cy="1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Google Shape;117;p15"/>
          <p:cNvSpPr txBox="1">
            <a:spLocks noGrp="1"/>
          </p:cNvSpPr>
          <p:nvPr>
            <p:ph type="ftr" idx="11"/>
          </p:nvPr>
        </p:nvSpPr>
        <p:spPr>
          <a:xfrm>
            <a:off x="2178000" y="6451624"/>
            <a:ext cx="4788000" cy="1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Google Shape;118;p15"/>
          <p:cNvSpPr txBox="1">
            <a:spLocks noGrp="1"/>
          </p:cNvSpPr>
          <p:nvPr>
            <p:ph type="sldNum" idx="12"/>
          </p:nvPr>
        </p:nvSpPr>
        <p:spPr>
          <a:xfrm>
            <a:off x="8182800" y="6451624"/>
            <a:ext cx="504000" cy="1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  <p:sp>
        <p:nvSpPr>
          <p:cNvPr id="119" name="Google Shape;119;p15"/>
          <p:cNvSpPr txBox="1"/>
          <p:nvPr/>
        </p:nvSpPr>
        <p:spPr>
          <a:xfrm>
            <a:off x="9324528" y="2132856"/>
            <a:ext cx="1584176" cy="203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Klicka på </a:t>
            </a:r>
            <a:r>
              <a:rPr lang="sv-SE" sz="14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STHLM</a:t>
            </a:r>
            <a:r>
              <a:rPr lang="sv-SE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v-SE" sz="14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bilder</a:t>
            </a:r>
            <a:r>
              <a:rPr lang="sv-SE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för att lägga till en bild. Om du har en egen bild, klicka direkt på ikonen som visas i rutan här till vänster på sidan.</a:t>
            </a:r>
            <a:endParaRPr sz="1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ämförelse">
  <p:cSld name="Jämförelse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6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8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2" name="Google Shape;122;p16"/>
          <p:cNvSpPr txBox="1">
            <a:spLocks noGrp="1"/>
          </p:cNvSpPr>
          <p:nvPr>
            <p:ph type="body" idx="1"/>
          </p:nvPr>
        </p:nvSpPr>
        <p:spPr>
          <a:xfrm>
            <a:off x="457200" y="1484784"/>
            <a:ext cx="38880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3" name="Google Shape;123;p16"/>
          <p:cNvSpPr txBox="1">
            <a:spLocks noGrp="1"/>
          </p:cNvSpPr>
          <p:nvPr>
            <p:ph type="body" idx="2"/>
          </p:nvPr>
        </p:nvSpPr>
        <p:spPr>
          <a:xfrm>
            <a:off x="457200" y="2174874"/>
            <a:ext cx="3888000" cy="34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4" name="Google Shape;124;p16"/>
          <p:cNvSpPr txBox="1">
            <a:spLocks noGrp="1"/>
          </p:cNvSpPr>
          <p:nvPr>
            <p:ph type="body" idx="3"/>
          </p:nvPr>
        </p:nvSpPr>
        <p:spPr>
          <a:xfrm>
            <a:off x="4798800" y="1484784"/>
            <a:ext cx="38880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5" name="Google Shape;125;p16"/>
          <p:cNvSpPr txBox="1">
            <a:spLocks noGrp="1"/>
          </p:cNvSpPr>
          <p:nvPr>
            <p:ph type="body" idx="4"/>
          </p:nvPr>
        </p:nvSpPr>
        <p:spPr>
          <a:xfrm>
            <a:off x="4798800" y="2174874"/>
            <a:ext cx="3888000" cy="34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6" name="Google Shape;126;p16"/>
          <p:cNvSpPr txBox="1">
            <a:spLocks noGrp="1"/>
          </p:cNvSpPr>
          <p:nvPr>
            <p:ph type="body" idx="5"/>
          </p:nvPr>
        </p:nvSpPr>
        <p:spPr>
          <a:xfrm>
            <a:off x="457200" y="5661248"/>
            <a:ext cx="38880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7" name="Google Shape;127;p16"/>
          <p:cNvSpPr txBox="1">
            <a:spLocks noGrp="1"/>
          </p:cNvSpPr>
          <p:nvPr>
            <p:ph type="body" idx="6"/>
          </p:nvPr>
        </p:nvSpPr>
        <p:spPr>
          <a:xfrm>
            <a:off x="4798800" y="5661248"/>
            <a:ext cx="38880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8" name="Google Shape;128;p16"/>
          <p:cNvSpPr txBox="1">
            <a:spLocks noGrp="1"/>
          </p:cNvSpPr>
          <p:nvPr>
            <p:ph type="dt" idx="10"/>
          </p:nvPr>
        </p:nvSpPr>
        <p:spPr>
          <a:xfrm>
            <a:off x="7894800" y="6312141"/>
            <a:ext cx="792000" cy="1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9" name="Google Shape;129;p16"/>
          <p:cNvSpPr txBox="1">
            <a:spLocks noGrp="1"/>
          </p:cNvSpPr>
          <p:nvPr>
            <p:ph type="ftr" idx="11"/>
          </p:nvPr>
        </p:nvSpPr>
        <p:spPr>
          <a:xfrm>
            <a:off x="2178000" y="6451624"/>
            <a:ext cx="4788000" cy="1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0" name="Google Shape;130;p16"/>
          <p:cNvSpPr txBox="1">
            <a:spLocks noGrp="1"/>
          </p:cNvSpPr>
          <p:nvPr>
            <p:ph type="sldNum" idx="12"/>
          </p:nvPr>
        </p:nvSpPr>
        <p:spPr>
          <a:xfrm>
            <a:off x="8182800" y="6451624"/>
            <a:ext cx="504000" cy="1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ast rubrik" type="titleOnly">
  <p:cSld name="TITLE_ONLY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7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8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3" name="Google Shape;133;p17"/>
          <p:cNvSpPr txBox="1">
            <a:spLocks noGrp="1"/>
          </p:cNvSpPr>
          <p:nvPr>
            <p:ph type="dt" idx="10"/>
          </p:nvPr>
        </p:nvSpPr>
        <p:spPr>
          <a:xfrm>
            <a:off x="7894800" y="6312141"/>
            <a:ext cx="792000" cy="1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4" name="Google Shape;134;p17"/>
          <p:cNvSpPr txBox="1">
            <a:spLocks noGrp="1"/>
          </p:cNvSpPr>
          <p:nvPr>
            <p:ph type="ftr" idx="11"/>
          </p:nvPr>
        </p:nvSpPr>
        <p:spPr>
          <a:xfrm>
            <a:off x="2178000" y="6451624"/>
            <a:ext cx="4788000" cy="1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5" name="Google Shape;135;p17"/>
          <p:cNvSpPr txBox="1">
            <a:spLocks noGrp="1"/>
          </p:cNvSpPr>
          <p:nvPr>
            <p:ph type="sldNum" idx="12"/>
          </p:nvPr>
        </p:nvSpPr>
        <p:spPr>
          <a:xfrm>
            <a:off x="8182800" y="6451624"/>
            <a:ext cx="504000" cy="1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apitelsida - Lila">
  <p:cSld name="Kapitelsida - Lila">
    <p:bg>
      <p:bgPr>
        <a:solidFill>
          <a:schemeClr val="accent5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8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5482800" cy="9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8" name="Google Shape;138;p18"/>
          <p:cNvSpPr txBox="1">
            <a:spLocks noGrp="1"/>
          </p:cNvSpPr>
          <p:nvPr>
            <p:ph type="body" idx="1"/>
          </p:nvPr>
        </p:nvSpPr>
        <p:spPr>
          <a:xfrm>
            <a:off x="468313" y="1439863"/>
            <a:ext cx="5482800" cy="1197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39" name="Google Shape;13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67543" y="6279952"/>
            <a:ext cx="1090410" cy="39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apitelsida - Grön">
  <p:cSld name="Kapitelsida - Grön">
    <p:bg>
      <p:bgPr>
        <a:solidFill>
          <a:schemeClr val="accent1"/>
        </a:solid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9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5482800" cy="9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2" name="Google Shape;142;p19"/>
          <p:cNvSpPr txBox="1">
            <a:spLocks noGrp="1"/>
          </p:cNvSpPr>
          <p:nvPr>
            <p:ph type="body" idx="1"/>
          </p:nvPr>
        </p:nvSpPr>
        <p:spPr>
          <a:xfrm>
            <a:off x="468313" y="1439863"/>
            <a:ext cx="5482800" cy="1197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43" name="Google Shape;143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67543" y="6279952"/>
            <a:ext cx="1090410" cy="39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apitelsida - Rosa">
  <p:cSld name="Kapitelsida - Rosa">
    <p:bg>
      <p:bgPr>
        <a:solidFill>
          <a:schemeClr val="dk2"/>
        </a:solid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0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5482800" cy="9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6" name="Google Shape;146;p20"/>
          <p:cNvSpPr txBox="1">
            <a:spLocks noGrp="1"/>
          </p:cNvSpPr>
          <p:nvPr>
            <p:ph type="body" idx="1"/>
          </p:nvPr>
        </p:nvSpPr>
        <p:spPr>
          <a:xfrm>
            <a:off x="468313" y="1439863"/>
            <a:ext cx="5482800" cy="1197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47" name="Google Shape;147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67543" y="6279952"/>
            <a:ext cx="1090410" cy="39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" type="blank">
  <p:cSld name="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>
            <a:spLocks noGrp="1"/>
          </p:cNvSpPr>
          <p:nvPr>
            <p:ph type="dt" idx="10"/>
          </p:nvPr>
        </p:nvSpPr>
        <p:spPr>
          <a:xfrm>
            <a:off x="7894800" y="6312141"/>
            <a:ext cx="792000" cy="1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ftr" idx="11"/>
          </p:nvPr>
        </p:nvSpPr>
        <p:spPr>
          <a:xfrm>
            <a:off x="2178000" y="6451624"/>
            <a:ext cx="4788000" cy="1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8182800" y="6451624"/>
            <a:ext cx="504000" cy="1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apitelsida - Blå">
  <p:cSld name="Kapitelsida - Blå">
    <p:bg>
      <p:bgPr>
        <a:solidFill>
          <a:schemeClr val="accent3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1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5482800" cy="9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0" name="Google Shape;150;p21"/>
          <p:cNvSpPr txBox="1">
            <a:spLocks noGrp="1"/>
          </p:cNvSpPr>
          <p:nvPr>
            <p:ph type="body" idx="1"/>
          </p:nvPr>
        </p:nvSpPr>
        <p:spPr>
          <a:xfrm>
            <a:off x="468313" y="1439863"/>
            <a:ext cx="5482800" cy="1197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51" name="Google Shape;151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67543" y="6279952"/>
            <a:ext cx="1090410" cy="39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vå spalter">
  <p:cSld name="Två spalt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8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457200" y="1440001"/>
            <a:ext cx="3888000" cy="39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2"/>
          </p:nvPr>
        </p:nvSpPr>
        <p:spPr>
          <a:xfrm>
            <a:off x="4805185" y="1440000"/>
            <a:ext cx="3888000" cy="39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3"/>
          </p:nvPr>
        </p:nvSpPr>
        <p:spPr>
          <a:xfrm>
            <a:off x="460374" y="5445224"/>
            <a:ext cx="38880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body" idx="4"/>
          </p:nvPr>
        </p:nvSpPr>
        <p:spPr>
          <a:xfrm>
            <a:off x="4805185" y="5445224"/>
            <a:ext cx="38880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dt" idx="10"/>
          </p:nvPr>
        </p:nvSpPr>
        <p:spPr>
          <a:xfrm>
            <a:off x="7894800" y="6312141"/>
            <a:ext cx="792000" cy="1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ftr" idx="11"/>
          </p:nvPr>
        </p:nvSpPr>
        <p:spPr>
          <a:xfrm>
            <a:off x="2178000" y="6451624"/>
            <a:ext cx="4788000" cy="1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sldNum" idx="12"/>
          </p:nvPr>
        </p:nvSpPr>
        <p:spPr>
          <a:xfrm>
            <a:off x="8182800" y="6451624"/>
            <a:ext cx="504000" cy="1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sida-vit logo för mörka bilder">
  <p:cSld name="Titelsida-vit logo för mörka bilder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>
            <a:spLocks noGrp="1"/>
          </p:cNvSpPr>
          <p:nvPr>
            <p:ph type="ctrTitle"/>
          </p:nvPr>
        </p:nvSpPr>
        <p:spPr>
          <a:xfrm>
            <a:off x="457200" y="457200"/>
            <a:ext cx="5490000" cy="9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ubTitle" idx="1"/>
          </p:nvPr>
        </p:nvSpPr>
        <p:spPr>
          <a:xfrm>
            <a:off x="457200" y="1440000"/>
            <a:ext cx="5472608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/>
          <p:nvPr/>
        </p:nvSpPr>
        <p:spPr>
          <a:xfrm>
            <a:off x="454025" y="6215063"/>
            <a:ext cx="2601913" cy="24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Capital of Scandinavia</a:t>
            </a:r>
            <a:endParaRPr/>
          </a:p>
        </p:txBody>
      </p:sp>
      <p:pic>
        <p:nvPicPr>
          <p:cNvPr id="39" name="Google Shape;39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00799" y="467862"/>
            <a:ext cx="1367968" cy="496800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5"/>
          <p:cNvSpPr txBox="1"/>
          <p:nvPr/>
        </p:nvSpPr>
        <p:spPr>
          <a:xfrm>
            <a:off x="9252520" y="13466"/>
            <a:ext cx="1584176" cy="5909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För att byta bakgrundsbild klicka på STHLM bilder på fliken Start.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Har du en egen bild högerklickar du på bakgrundsbilden och väljer Formatera bakgrund och sen Infoga från: Fil.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Tänk på att logotypen alltid ska vara tydlig. Vit logotyp mot mörk bakgrund och svart logotyp mot ljus.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Byt mellan de olika under Layout. 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sida -  svart logo grå bakgrund">
  <p:cSld name="Titelsida -  svart logo grå bakgrund">
    <p:bg>
      <p:bgPr>
        <a:solidFill>
          <a:srgbClr val="F5F3EE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>
            <a:spLocks noGrp="1"/>
          </p:cNvSpPr>
          <p:nvPr>
            <p:ph type="ctrTitle"/>
          </p:nvPr>
        </p:nvSpPr>
        <p:spPr>
          <a:xfrm>
            <a:off x="457200" y="457200"/>
            <a:ext cx="5490000" cy="9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1"/>
          </p:nvPr>
        </p:nvSpPr>
        <p:spPr>
          <a:xfrm>
            <a:off x="457200" y="1440000"/>
            <a:ext cx="5479200" cy="17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44" name="Google Shape;44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300800" y="467862"/>
            <a:ext cx="1367968" cy="468276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6"/>
          <p:cNvSpPr txBox="1"/>
          <p:nvPr/>
        </p:nvSpPr>
        <p:spPr>
          <a:xfrm>
            <a:off x="454025" y="6215063"/>
            <a:ext cx="2601913" cy="24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Capital of Scandinavia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sida - Färgrutor alt 1">
  <p:cSld name="Titelsida - Färgrutor alt 1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/>
        </p:nvSpPr>
        <p:spPr>
          <a:xfrm>
            <a:off x="457200" y="457200"/>
            <a:ext cx="5508000" cy="396081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234000" tIns="45700" rIns="2340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sv-SE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7"/>
          <p:cNvSpPr txBox="1">
            <a:spLocks noGrp="1"/>
          </p:cNvSpPr>
          <p:nvPr>
            <p:ph type="title"/>
          </p:nvPr>
        </p:nvSpPr>
        <p:spPr>
          <a:xfrm>
            <a:off x="683568" y="628016"/>
            <a:ext cx="5112568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1"/>
          </p:nvPr>
        </p:nvSpPr>
        <p:spPr>
          <a:xfrm>
            <a:off x="683568" y="1844674"/>
            <a:ext cx="5112568" cy="2376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Google Shape;50;p7"/>
          <p:cNvSpPr>
            <a:spLocks noGrp="1"/>
          </p:cNvSpPr>
          <p:nvPr>
            <p:ph type="pic" idx="2"/>
          </p:nvPr>
        </p:nvSpPr>
        <p:spPr>
          <a:xfrm>
            <a:off x="5947200" y="4418012"/>
            <a:ext cx="2739600" cy="19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t" anchorCtr="1"/>
          <a:lstStyle>
            <a:lvl1pPr marR="0" lvl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51" name="Google Shape;51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300800" y="467862"/>
            <a:ext cx="1367968" cy="468276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7"/>
          <p:cNvSpPr txBox="1"/>
          <p:nvPr/>
        </p:nvSpPr>
        <p:spPr>
          <a:xfrm>
            <a:off x="454025" y="6215063"/>
            <a:ext cx="2601913" cy="24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Capital of Scandinavia</a:t>
            </a:r>
            <a:endParaRPr/>
          </a:p>
        </p:txBody>
      </p:sp>
      <p:sp>
        <p:nvSpPr>
          <p:cNvPr id="53" name="Google Shape;53;p7"/>
          <p:cNvSpPr txBox="1"/>
          <p:nvPr/>
        </p:nvSpPr>
        <p:spPr>
          <a:xfrm>
            <a:off x="9324528" y="4441756"/>
            <a:ext cx="1584176" cy="203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Klicka på </a:t>
            </a:r>
            <a:r>
              <a:rPr lang="sv-SE" sz="14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STHLM</a:t>
            </a:r>
            <a:r>
              <a:rPr lang="sv-SE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v-SE" sz="14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bilder</a:t>
            </a:r>
            <a:r>
              <a:rPr lang="sv-SE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för att lägga till en bild. Om du har en egen bild, klicka direkt på ikonen som visas i rutan här till vänster på sidan.</a:t>
            </a:r>
            <a:endParaRPr sz="1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sida - Färgrutor alt 2">
  <p:cSld name="Titelsida - Färgrutor alt 2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/>
        </p:nvSpPr>
        <p:spPr>
          <a:xfrm>
            <a:off x="457200" y="457200"/>
            <a:ext cx="5508000" cy="39608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234000" tIns="45700" rIns="2340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sv-SE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8"/>
          <p:cNvSpPr txBox="1">
            <a:spLocks noGrp="1"/>
          </p:cNvSpPr>
          <p:nvPr>
            <p:ph type="title"/>
          </p:nvPr>
        </p:nvSpPr>
        <p:spPr>
          <a:xfrm>
            <a:off x="683568" y="628016"/>
            <a:ext cx="5112568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body" idx="1"/>
          </p:nvPr>
        </p:nvSpPr>
        <p:spPr>
          <a:xfrm>
            <a:off x="683568" y="1844674"/>
            <a:ext cx="5112568" cy="2376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8"/>
          <p:cNvSpPr>
            <a:spLocks noGrp="1"/>
          </p:cNvSpPr>
          <p:nvPr>
            <p:ph type="pic" idx="2"/>
          </p:nvPr>
        </p:nvSpPr>
        <p:spPr>
          <a:xfrm>
            <a:off x="5947200" y="4418012"/>
            <a:ext cx="2739600" cy="19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t" anchorCtr="1"/>
          <a:lstStyle>
            <a:lvl1pPr marR="0" lvl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59" name="Google Shape;59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300800" y="467862"/>
            <a:ext cx="1367968" cy="468276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8"/>
          <p:cNvSpPr txBox="1"/>
          <p:nvPr/>
        </p:nvSpPr>
        <p:spPr>
          <a:xfrm>
            <a:off x="454025" y="6215063"/>
            <a:ext cx="2601913" cy="24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Capital of Scandinavia</a:t>
            </a:r>
            <a:endParaRPr/>
          </a:p>
        </p:txBody>
      </p:sp>
      <p:sp>
        <p:nvSpPr>
          <p:cNvPr id="61" name="Google Shape;61;p8"/>
          <p:cNvSpPr txBox="1"/>
          <p:nvPr/>
        </p:nvSpPr>
        <p:spPr>
          <a:xfrm>
            <a:off x="9324528" y="4441756"/>
            <a:ext cx="1584176" cy="203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Klicka på </a:t>
            </a:r>
            <a:r>
              <a:rPr lang="sv-SE" sz="14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STHLM</a:t>
            </a:r>
            <a:r>
              <a:rPr lang="sv-SE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v-SE" sz="14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bilder</a:t>
            </a:r>
            <a:r>
              <a:rPr lang="sv-SE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för att lägga till en bild. Om du har en egen bild, klicka direkt på ikonen som visas i rutan här till vänster på sidan.</a:t>
            </a:r>
            <a:endParaRPr sz="1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sida - Färgrutor alt 3">
  <p:cSld name="Titelsida - Färgrutor alt 3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9"/>
          <p:cNvSpPr txBox="1"/>
          <p:nvPr/>
        </p:nvSpPr>
        <p:spPr>
          <a:xfrm>
            <a:off x="457200" y="457200"/>
            <a:ext cx="5508000" cy="39608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234000" tIns="45700" rIns="2340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sv-SE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9"/>
          <p:cNvSpPr txBox="1">
            <a:spLocks noGrp="1"/>
          </p:cNvSpPr>
          <p:nvPr>
            <p:ph type="title"/>
          </p:nvPr>
        </p:nvSpPr>
        <p:spPr>
          <a:xfrm>
            <a:off x="683568" y="628016"/>
            <a:ext cx="5112568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body" idx="1"/>
          </p:nvPr>
        </p:nvSpPr>
        <p:spPr>
          <a:xfrm>
            <a:off x="683568" y="1844674"/>
            <a:ext cx="5112568" cy="2376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9"/>
          <p:cNvSpPr>
            <a:spLocks noGrp="1"/>
          </p:cNvSpPr>
          <p:nvPr>
            <p:ph type="pic" idx="2"/>
          </p:nvPr>
        </p:nvSpPr>
        <p:spPr>
          <a:xfrm>
            <a:off x="5947200" y="4418012"/>
            <a:ext cx="2739600" cy="198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t" anchorCtr="1"/>
          <a:lstStyle>
            <a:lvl1pPr marR="0" lvl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67" name="Google Shape;67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300800" y="467862"/>
            <a:ext cx="1367968" cy="468276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9"/>
          <p:cNvSpPr txBox="1"/>
          <p:nvPr/>
        </p:nvSpPr>
        <p:spPr>
          <a:xfrm>
            <a:off x="454025" y="6215063"/>
            <a:ext cx="2601913" cy="24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Capital of Scandinavia</a:t>
            </a:r>
            <a:endParaRPr/>
          </a:p>
        </p:txBody>
      </p:sp>
      <p:sp>
        <p:nvSpPr>
          <p:cNvPr id="69" name="Google Shape;69;p9"/>
          <p:cNvSpPr txBox="1"/>
          <p:nvPr/>
        </p:nvSpPr>
        <p:spPr>
          <a:xfrm>
            <a:off x="9324528" y="4441756"/>
            <a:ext cx="1584176" cy="203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Klicka på </a:t>
            </a:r>
            <a:r>
              <a:rPr lang="sv-SE" sz="14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STHLM</a:t>
            </a:r>
            <a:r>
              <a:rPr lang="sv-SE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v-SE" sz="14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bilder</a:t>
            </a:r>
            <a:r>
              <a:rPr lang="sv-SE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för att lägga till en bild. Om du har en egen bild, klicka direkt på ikonen som visas i rutan här till vänster på sidan.</a:t>
            </a:r>
            <a:endParaRPr sz="1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sida - Färgrutor alt 4">
  <p:cSld name="Titelsida - Färgrutor alt 4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/>
        </p:nvSpPr>
        <p:spPr>
          <a:xfrm>
            <a:off x="457200" y="457200"/>
            <a:ext cx="5508000" cy="396081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234000" tIns="45700" rIns="2340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sv-SE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0"/>
          <p:cNvSpPr txBox="1">
            <a:spLocks noGrp="1"/>
          </p:cNvSpPr>
          <p:nvPr>
            <p:ph type="title"/>
          </p:nvPr>
        </p:nvSpPr>
        <p:spPr>
          <a:xfrm>
            <a:off x="683568" y="628016"/>
            <a:ext cx="5112568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body" idx="1"/>
          </p:nvPr>
        </p:nvSpPr>
        <p:spPr>
          <a:xfrm>
            <a:off x="683568" y="1844674"/>
            <a:ext cx="5112568" cy="2376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10"/>
          <p:cNvSpPr>
            <a:spLocks noGrp="1"/>
          </p:cNvSpPr>
          <p:nvPr>
            <p:ph type="pic" idx="2"/>
          </p:nvPr>
        </p:nvSpPr>
        <p:spPr>
          <a:xfrm>
            <a:off x="5947200" y="4418012"/>
            <a:ext cx="2739600" cy="198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t" anchorCtr="1"/>
          <a:lstStyle>
            <a:lvl1pPr marR="0" lvl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75" name="Google Shape;75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300800" y="467862"/>
            <a:ext cx="1367968" cy="468276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0"/>
          <p:cNvSpPr txBox="1"/>
          <p:nvPr/>
        </p:nvSpPr>
        <p:spPr>
          <a:xfrm>
            <a:off x="454025" y="6215063"/>
            <a:ext cx="2601913" cy="24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Capital of Scandinavia</a:t>
            </a:r>
            <a:endParaRPr/>
          </a:p>
        </p:txBody>
      </p:sp>
      <p:sp>
        <p:nvSpPr>
          <p:cNvPr id="77" name="Google Shape;77;p10"/>
          <p:cNvSpPr txBox="1"/>
          <p:nvPr/>
        </p:nvSpPr>
        <p:spPr>
          <a:xfrm>
            <a:off x="9324528" y="4441756"/>
            <a:ext cx="1584176" cy="203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Klicka på </a:t>
            </a:r>
            <a:r>
              <a:rPr lang="sv-SE" sz="14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STHLM</a:t>
            </a:r>
            <a:r>
              <a:rPr lang="sv-SE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v-SE" sz="14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bilder</a:t>
            </a:r>
            <a:r>
              <a:rPr lang="sv-SE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för att lägga till en bild. Om du har en egen bild, klicka direkt på ikonen som visas i rutan här till vänster på sidan.</a:t>
            </a:r>
            <a:endParaRPr sz="1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8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440001"/>
            <a:ext cx="7283152" cy="4294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7894800" y="6312141"/>
            <a:ext cx="792000" cy="1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2178000" y="6451624"/>
            <a:ext cx="4788000" cy="1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182800" y="6451624"/>
            <a:ext cx="504000" cy="1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  <p:pic>
        <p:nvPicPr>
          <p:cNvPr id="15" name="Google Shape;15;p1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467543" y="6279952"/>
            <a:ext cx="1156816" cy="396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2"/>
          <p:cNvSpPr txBox="1">
            <a:spLocks noGrp="1"/>
          </p:cNvSpPr>
          <p:nvPr>
            <p:ph type="ctrTitle"/>
          </p:nvPr>
        </p:nvSpPr>
        <p:spPr>
          <a:xfrm>
            <a:off x="457200" y="457200"/>
            <a:ext cx="5482952" cy="523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sv-SE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Socialförvaltningen</a:t>
            </a:r>
            <a:br>
              <a:rPr lang="sv-SE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2"/>
          <p:cNvSpPr txBox="1">
            <a:spLocks noGrp="1"/>
          </p:cNvSpPr>
          <p:nvPr>
            <p:ph type="subTitle" idx="1"/>
          </p:nvPr>
        </p:nvSpPr>
        <p:spPr>
          <a:xfrm>
            <a:off x="467544" y="1124744"/>
            <a:ext cx="5472608" cy="504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Google Shape;162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404664"/>
            <a:ext cx="9191419" cy="56886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4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8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sv-SE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Hur arbetar socialförvaltningen för att öka likställigheten i staden?</a:t>
            </a:r>
            <a:br>
              <a:rPr lang="sv-SE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sv-SE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24"/>
          <p:cNvSpPr txBox="1">
            <a:spLocks noGrp="1"/>
          </p:cNvSpPr>
          <p:nvPr>
            <p:ph type="body" idx="1"/>
          </p:nvPr>
        </p:nvSpPr>
        <p:spPr>
          <a:xfrm>
            <a:off x="395536" y="1988840"/>
            <a:ext cx="3888000" cy="3384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sv-SE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sv-SE" sz="1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Alla stockholmare ska ges möjligheten att utvecklas utifrån sina förutsättningar och känna trygghet och hög livskvalitet. Socialtjänsten i Stockholm ska vara </a:t>
            </a:r>
            <a:r>
              <a:rPr lang="sv-SE" sz="1600" b="0" i="1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jämställd, tillgänglig </a:t>
            </a:r>
            <a:r>
              <a:rPr lang="sv-SE" sz="1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och </a:t>
            </a:r>
            <a:r>
              <a:rPr lang="sv-SE" sz="1600" b="0" i="1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likvärdig</a:t>
            </a:r>
            <a:r>
              <a:rPr lang="sv-SE" sz="1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och bygga på ett tydligt </a:t>
            </a:r>
            <a:r>
              <a:rPr lang="sv-SE" sz="1600" b="0" i="1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barnperspektiv</a:t>
            </a:r>
            <a:r>
              <a:rPr lang="sv-SE" sz="1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För att långsiktigt minska sociala problem ska fokus ligga på det förebyggande arbetet samt tidiga och kunskapsbaserade insatser.” </a:t>
            </a:r>
            <a:endParaRPr sz="16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-SE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2017</a:t>
            </a: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9" name="Google Shape;169;p24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572000" y="2206589"/>
            <a:ext cx="3887787" cy="2948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5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8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sv-SE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Socialförvaltningens uppdrag</a:t>
            </a:r>
            <a:br>
              <a:rPr lang="sv-SE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sv-SE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25"/>
          <p:cNvSpPr txBox="1">
            <a:spLocks noGrp="1"/>
          </p:cNvSpPr>
          <p:nvPr>
            <p:ph type="body" idx="1"/>
          </p:nvPr>
        </p:nvSpPr>
        <p:spPr>
          <a:xfrm>
            <a:off x="395536" y="1988840"/>
            <a:ext cx="3888000" cy="39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sv-SE" sz="1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”Socialnämnden har en samordnande och övergripande roll och ska bidra till utveckling av socialtjänsten i staden och medverka till att invånarna får likvärdiga och lika tillgängliga insatser oavsett var de bor i staden. Nämnden utarbetar riktlinjer för socialtjänsten i staden och ska även följa upp stadens samlade socialtjänstverksamhet.” </a:t>
            </a:r>
            <a:endParaRPr/>
          </a:p>
          <a:p>
            <a:pPr marL="0" marR="0" lvl="0" indent="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sv-SE" sz="1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”Socialnämnden ska årligen utarbeta en stadsövergripande rapport för verksamhetsområdet inklusive en analys av utvecklingen</a:t>
            </a:r>
            <a:r>
              <a:rPr lang="sv-SE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.” 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-SE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2017</a:t>
            </a: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6" name="Google Shape;176;p25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427984" y="2640458"/>
            <a:ext cx="3887787" cy="30618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6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8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sv-SE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Vad ska vi förhålla oss till?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26"/>
          <p:cNvSpPr txBox="1">
            <a:spLocks noGrp="1"/>
          </p:cNvSpPr>
          <p:nvPr>
            <p:ph type="body" idx="1"/>
          </p:nvPr>
        </p:nvSpPr>
        <p:spPr>
          <a:xfrm>
            <a:off x="457200" y="1440001"/>
            <a:ext cx="3888000" cy="39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sv-SE" sz="2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KF Mål</a:t>
            </a:r>
            <a:endParaRPr/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sv-SE" sz="2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Lagstiftning</a:t>
            </a:r>
            <a:endParaRPr/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sv-SE" sz="2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Styrdokument</a:t>
            </a:r>
            <a:endParaRPr/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sv-SE" sz="2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Vision 2040</a:t>
            </a:r>
            <a:endParaRPr/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sv-SE" sz="2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Lokala utvecklingsplaner</a:t>
            </a:r>
            <a:endParaRPr sz="20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7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8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sv-SE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Våra arbetsmetoder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8" name="Google Shape;188;p27"/>
          <p:cNvGrpSpPr/>
          <p:nvPr/>
        </p:nvGrpSpPr>
        <p:grpSpPr>
          <a:xfrm>
            <a:off x="551900" y="1440478"/>
            <a:ext cx="3708731" cy="4508183"/>
            <a:chOff x="84356" y="616"/>
            <a:chExt cx="3708731" cy="4508183"/>
          </a:xfrm>
        </p:grpSpPr>
        <p:sp>
          <p:nvSpPr>
            <p:cNvPr id="189" name="Google Shape;189;p27"/>
            <p:cNvSpPr/>
            <p:nvPr/>
          </p:nvSpPr>
          <p:spPr>
            <a:xfrm>
              <a:off x="835719" y="2254708"/>
              <a:ext cx="492894" cy="187840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60000" y="0"/>
                  </a:lnTo>
                  <a:lnTo>
                    <a:pt x="6000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1C71C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7"/>
            <p:cNvSpPr txBox="1"/>
            <p:nvPr/>
          </p:nvSpPr>
          <p:spPr>
            <a:xfrm>
              <a:off x="1033617" y="3145363"/>
              <a:ext cx="97100" cy="9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27"/>
            <p:cNvSpPr/>
            <p:nvPr/>
          </p:nvSpPr>
          <p:spPr>
            <a:xfrm>
              <a:off x="835719" y="2254708"/>
              <a:ext cx="492894" cy="93920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60000" y="0"/>
                  </a:lnTo>
                  <a:lnTo>
                    <a:pt x="60000" y="119999"/>
                  </a:lnTo>
                  <a:lnTo>
                    <a:pt x="120000" y="119999"/>
                  </a:lnTo>
                </a:path>
              </a:pathLst>
            </a:custGeom>
            <a:noFill/>
            <a:ln w="25400" cap="flat" cmpd="sng">
              <a:solidFill>
                <a:srgbClr val="1C71C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7"/>
            <p:cNvSpPr txBox="1"/>
            <p:nvPr/>
          </p:nvSpPr>
          <p:spPr>
            <a:xfrm>
              <a:off x="1055649" y="2697793"/>
              <a:ext cx="53034" cy="530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27"/>
            <p:cNvSpPr/>
            <p:nvPr/>
          </p:nvSpPr>
          <p:spPr>
            <a:xfrm>
              <a:off x="835719" y="2208988"/>
              <a:ext cx="492894" cy="9144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25400" cap="flat" cmpd="sng">
              <a:solidFill>
                <a:srgbClr val="1C71C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7"/>
            <p:cNvSpPr txBox="1"/>
            <p:nvPr/>
          </p:nvSpPr>
          <p:spPr>
            <a:xfrm>
              <a:off x="1069844" y="2242386"/>
              <a:ext cx="24644" cy="246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27"/>
            <p:cNvSpPr/>
            <p:nvPr/>
          </p:nvSpPr>
          <p:spPr>
            <a:xfrm>
              <a:off x="835719" y="1315503"/>
              <a:ext cx="492894" cy="93920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19999"/>
                  </a:moveTo>
                  <a:lnTo>
                    <a:pt x="60000" y="119999"/>
                  </a:lnTo>
                  <a:lnTo>
                    <a:pt x="60000" y="0"/>
                  </a:lnTo>
                  <a:lnTo>
                    <a:pt x="120000" y="0"/>
                  </a:lnTo>
                </a:path>
              </a:pathLst>
            </a:custGeom>
            <a:noFill/>
            <a:ln w="25400" cap="flat" cmpd="sng">
              <a:solidFill>
                <a:srgbClr val="1C71C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7"/>
            <p:cNvSpPr txBox="1"/>
            <p:nvPr/>
          </p:nvSpPr>
          <p:spPr>
            <a:xfrm>
              <a:off x="1055649" y="1758588"/>
              <a:ext cx="53034" cy="530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27"/>
            <p:cNvSpPr/>
            <p:nvPr/>
          </p:nvSpPr>
          <p:spPr>
            <a:xfrm>
              <a:off x="835719" y="376298"/>
              <a:ext cx="492894" cy="187840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60000" y="120000"/>
                  </a:lnTo>
                  <a:lnTo>
                    <a:pt x="60000" y="0"/>
                  </a:lnTo>
                  <a:lnTo>
                    <a:pt x="120000" y="0"/>
                  </a:lnTo>
                </a:path>
              </a:pathLst>
            </a:custGeom>
            <a:noFill/>
            <a:ln w="25400" cap="flat" cmpd="sng">
              <a:solidFill>
                <a:srgbClr val="1C71C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7"/>
            <p:cNvSpPr txBox="1"/>
            <p:nvPr/>
          </p:nvSpPr>
          <p:spPr>
            <a:xfrm>
              <a:off x="1033617" y="1266953"/>
              <a:ext cx="97100" cy="9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27"/>
            <p:cNvSpPr/>
            <p:nvPr/>
          </p:nvSpPr>
          <p:spPr>
            <a:xfrm rot="-5400000">
              <a:off x="-1517236" y="1879026"/>
              <a:ext cx="3954547" cy="751363"/>
            </a:xfrm>
            <a:prstGeom prst="rect">
              <a:avLst/>
            </a:prstGeom>
            <a:solidFill>
              <a:srgbClr val="0062AC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7"/>
            <p:cNvSpPr txBox="1"/>
            <p:nvPr/>
          </p:nvSpPr>
          <p:spPr>
            <a:xfrm rot="-5400000">
              <a:off x="-1517236" y="1879026"/>
              <a:ext cx="3954547" cy="7513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3000" tIns="33000" rIns="33000" bIns="33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v-SE" sz="5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Metoder</a:t>
              </a:r>
              <a:endParaRPr sz="5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201;p27"/>
            <p:cNvSpPr/>
            <p:nvPr/>
          </p:nvSpPr>
          <p:spPr>
            <a:xfrm>
              <a:off x="1328614" y="616"/>
              <a:ext cx="2464473" cy="751363"/>
            </a:xfrm>
            <a:prstGeom prst="rect">
              <a:avLst/>
            </a:prstGeom>
            <a:solidFill>
              <a:srgbClr val="1C71C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7"/>
            <p:cNvSpPr txBox="1"/>
            <p:nvPr/>
          </p:nvSpPr>
          <p:spPr>
            <a:xfrm>
              <a:off x="1328614" y="616"/>
              <a:ext cx="2464473" cy="7513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12700" rIns="1270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v-SE" sz="20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   Riktlinjer	</a:t>
              </a:r>
              <a:endParaRPr/>
            </a:p>
          </p:txBody>
        </p:sp>
        <p:sp>
          <p:nvSpPr>
            <p:cNvPr id="203" name="Google Shape;203;p27"/>
            <p:cNvSpPr/>
            <p:nvPr/>
          </p:nvSpPr>
          <p:spPr>
            <a:xfrm>
              <a:off x="1328614" y="939821"/>
              <a:ext cx="2464473" cy="751363"/>
            </a:xfrm>
            <a:prstGeom prst="rect">
              <a:avLst/>
            </a:prstGeom>
            <a:solidFill>
              <a:srgbClr val="1C71C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7"/>
            <p:cNvSpPr txBox="1"/>
            <p:nvPr/>
          </p:nvSpPr>
          <p:spPr>
            <a:xfrm>
              <a:off x="1328614" y="939821"/>
              <a:ext cx="2464473" cy="7513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12700" rIns="1270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v-SE" sz="20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Nätverk</a:t>
              </a:r>
              <a:endPara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" name="Google Shape;205;p27"/>
            <p:cNvSpPr/>
            <p:nvPr/>
          </p:nvSpPr>
          <p:spPr>
            <a:xfrm>
              <a:off x="1328614" y="1879026"/>
              <a:ext cx="2464473" cy="751363"/>
            </a:xfrm>
            <a:prstGeom prst="rect">
              <a:avLst/>
            </a:prstGeom>
            <a:solidFill>
              <a:srgbClr val="1C71C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7"/>
            <p:cNvSpPr txBox="1"/>
            <p:nvPr/>
          </p:nvSpPr>
          <p:spPr>
            <a:xfrm>
              <a:off x="1328614" y="1879026"/>
              <a:ext cx="2464473" cy="7513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12700" rIns="1270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v-SE" sz="20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Utbildningar</a:t>
              </a:r>
              <a:endPara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27"/>
            <p:cNvSpPr/>
            <p:nvPr/>
          </p:nvSpPr>
          <p:spPr>
            <a:xfrm>
              <a:off x="1328614" y="2818231"/>
              <a:ext cx="2464473" cy="751363"/>
            </a:xfrm>
            <a:prstGeom prst="rect">
              <a:avLst/>
            </a:prstGeom>
            <a:solidFill>
              <a:srgbClr val="1C71C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7"/>
            <p:cNvSpPr txBox="1"/>
            <p:nvPr/>
          </p:nvSpPr>
          <p:spPr>
            <a:xfrm>
              <a:off x="1328614" y="2818231"/>
              <a:ext cx="2464473" cy="7513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12700" rIns="1270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v-SE" sz="20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Projekt</a:t>
              </a:r>
              <a:endPara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27"/>
            <p:cNvSpPr/>
            <p:nvPr/>
          </p:nvSpPr>
          <p:spPr>
            <a:xfrm>
              <a:off x="1328614" y="3757436"/>
              <a:ext cx="2464473" cy="751363"/>
            </a:xfrm>
            <a:prstGeom prst="rect">
              <a:avLst/>
            </a:prstGeom>
            <a:solidFill>
              <a:srgbClr val="1C71C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7"/>
            <p:cNvSpPr txBox="1"/>
            <p:nvPr/>
          </p:nvSpPr>
          <p:spPr>
            <a:xfrm>
              <a:off x="1328614" y="3757436"/>
              <a:ext cx="2464473" cy="7513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12700" rIns="1270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v-SE" sz="20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Forskning/ utredning/ uppföljning</a:t>
              </a:r>
              <a:endPara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1" name="Google Shape;211;p27"/>
          <p:cNvSpPr txBox="1">
            <a:spLocks noGrp="1"/>
          </p:cNvSpPr>
          <p:nvPr>
            <p:ph type="body" idx="2"/>
          </p:nvPr>
        </p:nvSpPr>
        <p:spPr>
          <a:xfrm>
            <a:off x="4805185" y="1440000"/>
            <a:ext cx="3888000" cy="39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27"/>
          <p:cNvSpPr/>
          <p:nvPr/>
        </p:nvSpPr>
        <p:spPr>
          <a:xfrm>
            <a:off x="4788024" y="1412776"/>
            <a:ext cx="3888432" cy="453650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Evidens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Delaktighet och erfarenhet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Professionens kunskap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Forskning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Lokal uppföljning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8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8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sv-SE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Lokala utvecklingsprogram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8" name="Google Shape;218;p28"/>
          <p:cNvGrpSpPr/>
          <p:nvPr/>
        </p:nvGrpSpPr>
        <p:grpSpPr>
          <a:xfrm>
            <a:off x="551900" y="1440478"/>
            <a:ext cx="3708731" cy="4508183"/>
            <a:chOff x="84356" y="616"/>
            <a:chExt cx="3708731" cy="4508183"/>
          </a:xfrm>
        </p:grpSpPr>
        <p:sp>
          <p:nvSpPr>
            <p:cNvPr id="219" name="Google Shape;219;p28"/>
            <p:cNvSpPr/>
            <p:nvPr/>
          </p:nvSpPr>
          <p:spPr>
            <a:xfrm>
              <a:off x="835719" y="2254708"/>
              <a:ext cx="492894" cy="187840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60000" y="0"/>
                  </a:lnTo>
                  <a:lnTo>
                    <a:pt x="6000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1C71C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8"/>
            <p:cNvSpPr txBox="1"/>
            <p:nvPr/>
          </p:nvSpPr>
          <p:spPr>
            <a:xfrm>
              <a:off x="1033617" y="3145363"/>
              <a:ext cx="97100" cy="9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28"/>
            <p:cNvSpPr/>
            <p:nvPr/>
          </p:nvSpPr>
          <p:spPr>
            <a:xfrm>
              <a:off x="835719" y="2254708"/>
              <a:ext cx="492894" cy="93920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60000" y="0"/>
                  </a:lnTo>
                  <a:lnTo>
                    <a:pt x="60000" y="119999"/>
                  </a:lnTo>
                  <a:lnTo>
                    <a:pt x="120000" y="119999"/>
                  </a:lnTo>
                </a:path>
              </a:pathLst>
            </a:custGeom>
            <a:noFill/>
            <a:ln w="25400" cap="flat" cmpd="sng">
              <a:solidFill>
                <a:srgbClr val="1C71C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8"/>
            <p:cNvSpPr txBox="1"/>
            <p:nvPr/>
          </p:nvSpPr>
          <p:spPr>
            <a:xfrm>
              <a:off x="1055649" y="2697793"/>
              <a:ext cx="53034" cy="530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28"/>
            <p:cNvSpPr/>
            <p:nvPr/>
          </p:nvSpPr>
          <p:spPr>
            <a:xfrm>
              <a:off x="835719" y="2208988"/>
              <a:ext cx="492894" cy="9144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25400" cap="flat" cmpd="sng">
              <a:solidFill>
                <a:srgbClr val="1C71C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8"/>
            <p:cNvSpPr txBox="1"/>
            <p:nvPr/>
          </p:nvSpPr>
          <p:spPr>
            <a:xfrm>
              <a:off x="1069844" y="2242386"/>
              <a:ext cx="24644" cy="246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28"/>
            <p:cNvSpPr/>
            <p:nvPr/>
          </p:nvSpPr>
          <p:spPr>
            <a:xfrm>
              <a:off x="835719" y="1315503"/>
              <a:ext cx="492894" cy="93920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19999"/>
                  </a:moveTo>
                  <a:lnTo>
                    <a:pt x="60000" y="119999"/>
                  </a:lnTo>
                  <a:lnTo>
                    <a:pt x="60000" y="0"/>
                  </a:lnTo>
                  <a:lnTo>
                    <a:pt x="120000" y="0"/>
                  </a:lnTo>
                </a:path>
              </a:pathLst>
            </a:custGeom>
            <a:noFill/>
            <a:ln w="25400" cap="flat" cmpd="sng">
              <a:solidFill>
                <a:srgbClr val="1C71C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8"/>
            <p:cNvSpPr txBox="1"/>
            <p:nvPr/>
          </p:nvSpPr>
          <p:spPr>
            <a:xfrm>
              <a:off x="1055649" y="1758588"/>
              <a:ext cx="53034" cy="530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27;p28"/>
            <p:cNvSpPr/>
            <p:nvPr/>
          </p:nvSpPr>
          <p:spPr>
            <a:xfrm>
              <a:off x="835719" y="376298"/>
              <a:ext cx="492894" cy="187840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60000" y="120000"/>
                  </a:lnTo>
                  <a:lnTo>
                    <a:pt x="60000" y="0"/>
                  </a:lnTo>
                  <a:lnTo>
                    <a:pt x="120000" y="0"/>
                  </a:lnTo>
                </a:path>
              </a:pathLst>
            </a:custGeom>
            <a:noFill/>
            <a:ln w="25400" cap="flat" cmpd="sng">
              <a:solidFill>
                <a:srgbClr val="1C71C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8"/>
            <p:cNvSpPr txBox="1"/>
            <p:nvPr/>
          </p:nvSpPr>
          <p:spPr>
            <a:xfrm>
              <a:off x="1033617" y="1266953"/>
              <a:ext cx="97100" cy="9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28"/>
            <p:cNvSpPr/>
            <p:nvPr/>
          </p:nvSpPr>
          <p:spPr>
            <a:xfrm rot="-5400000">
              <a:off x="-1517236" y="1879026"/>
              <a:ext cx="3954547" cy="751363"/>
            </a:xfrm>
            <a:prstGeom prst="rect">
              <a:avLst/>
            </a:prstGeom>
            <a:solidFill>
              <a:srgbClr val="0062AC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8"/>
            <p:cNvSpPr txBox="1"/>
            <p:nvPr/>
          </p:nvSpPr>
          <p:spPr>
            <a:xfrm rot="-5400000">
              <a:off x="-1517236" y="1879026"/>
              <a:ext cx="3954547" cy="7513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3000" tIns="33000" rIns="33000" bIns="33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v-SE" sz="5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Metoder</a:t>
              </a:r>
              <a:endParaRPr sz="5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28"/>
            <p:cNvSpPr/>
            <p:nvPr/>
          </p:nvSpPr>
          <p:spPr>
            <a:xfrm>
              <a:off x="1328614" y="616"/>
              <a:ext cx="2464473" cy="751363"/>
            </a:xfrm>
            <a:prstGeom prst="rect">
              <a:avLst/>
            </a:prstGeom>
            <a:solidFill>
              <a:srgbClr val="1C71C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8"/>
            <p:cNvSpPr txBox="1"/>
            <p:nvPr/>
          </p:nvSpPr>
          <p:spPr>
            <a:xfrm>
              <a:off x="1328614" y="616"/>
              <a:ext cx="2464473" cy="7513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7125" tIns="17125" rIns="17125" bIns="171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v-SE" sz="27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   7 stadsdelar	</a:t>
              </a:r>
              <a:endParaRPr/>
            </a:p>
          </p:txBody>
        </p:sp>
        <p:sp>
          <p:nvSpPr>
            <p:cNvPr id="233" name="Google Shape;233;p28"/>
            <p:cNvSpPr/>
            <p:nvPr/>
          </p:nvSpPr>
          <p:spPr>
            <a:xfrm>
              <a:off x="1328614" y="939821"/>
              <a:ext cx="2464473" cy="751363"/>
            </a:xfrm>
            <a:prstGeom prst="rect">
              <a:avLst/>
            </a:prstGeom>
            <a:solidFill>
              <a:srgbClr val="1C71C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8"/>
            <p:cNvSpPr txBox="1"/>
            <p:nvPr/>
          </p:nvSpPr>
          <p:spPr>
            <a:xfrm>
              <a:off x="1328614" y="939821"/>
              <a:ext cx="2464473" cy="7513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7125" tIns="17125" rIns="17125" bIns="171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v-SE" sz="27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20 medarbetare</a:t>
              </a:r>
              <a:endParaRPr sz="27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28"/>
            <p:cNvSpPr/>
            <p:nvPr/>
          </p:nvSpPr>
          <p:spPr>
            <a:xfrm>
              <a:off x="1328614" y="1879026"/>
              <a:ext cx="2464473" cy="751363"/>
            </a:xfrm>
            <a:prstGeom prst="rect">
              <a:avLst/>
            </a:prstGeom>
            <a:solidFill>
              <a:srgbClr val="1C71C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8"/>
            <p:cNvSpPr txBox="1"/>
            <p:nvPr/>
          </p:nvSpPr>
          <p:spPr>
            <a:xfrm>
              <a:off x="1328614" y="1879026"/>
              <a:ext cx="2464473" cy="7513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7125" tIns="17125" rIns="17125" bIns="171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v-SE" sz="27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40-50 aktiviteter</a:t>
              </a:r>
              <a:endParaRPr sz="27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28"/>
            <p:cNvSpPr/>
            <p:nvPr/>
          </p:nvSpPr>
          <p:spPr>
            <a:xfrm>
              <a:off x="1328614" y="2818231"/>
              <a:ext cx="2464473" cy="751363"/>
            </a:xfrm>
            <a:prstGeom prst="rect">
              <a:avLst/>
            </a:prstGeom>
            <a:solidFill>
              <a:srgbClr val="1C71C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8"/>
            <p:cNvSpPr txBox="1"/>
            <p:nvPr/>
          </p:nvSpPr>
          <p:spPr>
            <a:xfrm>
              <a:off x="1328614" y="2818231"/>
              <a:ext cx="2464473" cy="7513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7125" tIns="17125" rIns="17125" bIns="171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v-SE" sz="27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Riktade utbildningar</a:t>
              </a:r>
              <a:endParaRPr sz="27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28"/>
            <p:cNvSpPr/>
            <p:nvPr/>
          </p:nvSpPr>
          <p:spPr>
            <a:xfrm>
              <a:off x="1328614" y="3757436"/>
              <a:ext cx="2464473" cy="751363"/>
            </a:xfrm>
            <a:prstGeom prst="rect">
              <a:avLst/>
            </a:prstGeom>
            <a:solidFill>
              <a:srgbClr val="1C71C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8"/>
            <p:cNvSpPr txBox="1"/>
            <p:nvPr/>
          </p:nvSpPr>
          <p:spPr>
            <a:xfrm>
              <a:off x="1328614" y="3757436"/>
              <a:ext cx="2464473" cy="7513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7125" tIns="17125" rIns="17125" bIns="171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v-SE" sz="27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Konsultativt arbetssätt</a:t>
              </a:r>
              <a:endParaRPr sz="27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1" name="Google Shape;241;p28"/>
          <p:cNvSpPr txBox="1">
            <a:spLocks noGrp="1"/>
          </p:cNvSpPr>
          <p:nvPr>
            <p:ph type="body" idx="2"/>
          </p:nvPr>
        </p:nvSpPr>
        <p:spPr>
          <a:xfrm>
            <a:off x="4805185" y="1440000"/>
            <a:ext cx="3888000" cy="39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28"/>
          <p:cNvSpPr/>
          <p:nvPr/>
        </p:nvSpPr>
        <p:spPr>
          <a:xfrm>
            <a:off x="4788024" y="1412776"/>
            <a:ext cx="3888432" cy="453650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Stadens kommission för ett socialt hållbart Stockholm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Minska skillnader i livsvillkor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Kraftsamla och styra resurser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hlm Presentation">
  <a:themeElements>
    <a:clrScheme name="Stockholms stad">
      <a:dk1>
        <a:srgbClr val="000000"/>
      </a:dk1>
      <a:lt1>
        <a:srgbClr val="FFFFFF"/>
      </a:lt1>
      <a:dk2>
        <a:srgbClr val="C40064"/>
      </a:dk2>
      <a:lt2>
        <a:srgbClr val="FEDEED"/>
      </a:lt2>
      <a:accent1>
        <a:srgbClr val="00867F"/>
      </a:accent1>
      <a:accent2>
        <a:srgbClr val="D5F7F4"/>
      </a:accent2>
      <a:accent3>
        <a:srgbClr val="006EBF"/>
      </a:accent3>
      <a:accent4>
        <a:srgbClr val="DCD9D2"/>
      </a:accent4>
      <a:accent5>
        <a:srgbClr val="5D237D"/>
      </a:accent5>
      <a:accent6>
        <a:srgbClr val="F1E6FC"/>
      </a:accent6>
      <a:hlink>
        <a:srgbClr val="006EBF"/>
      </a:hlink>
      <a:folHlink>
        <a:srgbClr val="5D23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Macintosh PowerPoint</Application>
  <PresentationFormat>On-screen Show (4:3)</PresentationFormat>
  <Paragraphs>42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Sthlm Presentation</vt:lpstr>
      <vt:lpstr>Socialförvaltningen </vt:lpstr>
      <vt:lpstr>PowerPoint Presentation</vt:lpstr>
      <vt:lpstr>Hur arbetar socialförvaltningen för att öka likställigheten i staden?    </vt:lpstr>
      <vt:lpstr>Socialförvaltningens uppdrag    </vt:lpstr>
      <vt:lpstr>Vad ska vi förhålla oss till?</vt:lpstr>
      <vt:lpstr>Våra arbetsmetoder</vt:lpstr>
      <vt:lpstr>Lokala utvecklingsprogram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Socialförvaltningen </dc:title>
  <cp:lastModifiedBy>Sooz Romero</cp:lastModifiedBy>
  <cp:revision>1</cp:revision>
  <dcterms:modified xsi:type="dcterms:W3CDTF">2019-02-18T11:55:08Z</dcterms:modified>
</cp:coreProperties>
</file>